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334" r:id="rId2"/>
    <p:sldId id="362" r:id="rId3"/>
    <p:sldId id="353" r:id="rId4"/>
    <p:sldId id="354" r:id="rId5"/>
    <p:sldId id="378" r:id="rId6"/>
    <p:sldId id="379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41" r:id="rId16"/>
    <p:sldId id="344" r:id="rId17"/>
    <p:sldId id="343" r:id="rId18"/>
    <p:sldId id="352" r:id="rId19"/>
    <p:sldId id="355" r:id="rId20"/>
    <p:sldId id="380" r:id="rId21"/>
    <p:sldId id="381" r:id="rId22"/>
  </p:sldIdLst>
  <p:sldSz cx="9144000" cy="6858000" type="screen4x3"/>
  <p:notesSz cx="6810375" cy="9942513"/>
  <p:defaultTextStyle>
    <a:defPPr>
      <a:defRPr lang="nb-NO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D4A9"/>
    <a:srgbClr val="FFFF7B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60"/>
  </p:normalViewPr>
  <p:slideViewPr>
    <p:cSldViewPr>
      <p:cViewPr varScale="1">
        <p:scale>
          <a:sx n="125" d="100"/>
          <a:sy n="12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317EEC-FDAE-4898-BE96-E1B8AD21B994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1D5F5-2933-439A-901C-1038998E6B6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C08788-4963-4697-A527-AE32DCD31B1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7E6FD-685F-4F0E-87E9-F3B0C22E4F0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BA5AD3-6082-45E3-862F-A8B2ACC2220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07192-CACE-49A3-9465-8EB20173A10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E63A3-230B-4C5F-8FF7-EEDA05187F8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29063E-AFBE-4069-97BC-1044AD1B4A3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E20130-B13F-49A6-B1EF-240141498A4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A6E0B4-953F-4F6E-B995-71F5660F740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CC4AC5-B011-483A-BF80-A00E9DE7EB9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0392DD-6975-4D4A-B903-A1F8071458B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3A2044-F429-45B8-B836-13A182468006}" type="slidenum">
              <a:rPr lang="nb-NO"/>
              <a:pPr/>
              <a:t>‹#›</a:t>
            </a:fld>
            <a:endParaRPr lang="nb-NO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D4A9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à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9572" name="Picture 4" descr="Bild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61175"/>
          </a:xfrm>
          <a:prstGeom prst="rect">
            <a:avLst/>
          </a:prstGeom>
          <a:noFill/>
        </p:spPr>
      </p:pic>
      <p:sp>
        <p:nvSpPr>
          <p:cNvPr id="1095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00113" y="549275"/>
            <a:ext cx="7772400" cy="1470025"/>
          </a:xfrm>
          <a:noFill/>
          <a:ln/>
        </p:spPr>
        <p:txBody>
          <a:bodyPr/>
          <a:lstStyle/>
          <a:p>
            <a:r>
              <a:rPr lang="nb-NO" sz="3600" b="1"/>
              <a:t>BEHANDLING AV BYGGESØKNADER I MARKA</a:t>
            </a:r>
          </a:p>
        </p:txBody>
      </p:sp>
      <p:grpSp>
        <p:nvGrpSpPr>
          <p:cNvPr id="109575" name="Group 7"/>
          <p:cNvGrpSpPr>
            <a:grpSpLocks/>
          </p:cNvGrpSpPr>
          <p:nvPr/>
        </p:nvGrpSpPr>
        <p:grpSpPr bwMode="auto">
          <a:xfrm>
            <a:off x="1008063" y="5778500"/>
            <a:ext cx="2263775" cy="557213"/>
            <a:chOff x="635" y="3640"/>
            <a:chExt cx="1426" cy="351"/>
          </a:xfrm>
        </p:grpSpPr>
        <p:sp>
          <p:nvSpPr>
            <p:cNvPr id="109576" name="Rectangle 8"/>
            <p:cNvSpPr>
              <a:spLocks noChangeArrowheads="1"/>
            </p:cNvSpPr>
            <p:nvPr/>
          </p:nvSpPr>
          <p:spPr bwMode="auto">
            <a:xfrm>
              <a:off x="635" y="3640"/>
              <a:ext cx="337" cy="33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941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898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855" y="3651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814" y="3651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772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2" name="Rectangle 14"/>
            <p:cNvSpPr>
              <a:spLocks noChangeArrowheads="1"/>
            </p:cNvSpPr>
            <p:nvPr/>
          </p:nvSpPr>
          <p:spPr bwMode="auto">
            <a:xfrm>
              <a:off x="941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3" name="Rectangle 15"/>
            <p:cNvSpPr>
              <a:spLocks noChangeArrowheads="1"/>
            </p:cNvSpPr>
            <p:nvPr/>
          </p:nvSpPr>
          <p:spPr bwMode="auto">
            <a:xfrm>
              <a:off x="898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4" name="Rectangle 16"/>
            <p:cNvSpPr>
              <a:spLocks noChangeArrowheads="1"/>
            </p:cNvSpPr>
            <p:nvPr/>
          </p:nvSpPr>
          <p:spPr bwMode="auto">
            <a:xfrm>
              <a:off x="855" y="3693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5" name="Rectangle 17"/>
            <p:cNvSpPr>
              <a:spLocks noChangeArrowheads="1"/>
            </p:cNvSpPr>
            <p:nvPr/>
          </p:nvSpPr>
          <p:spPr bwMode="auto">
            <a:xfrm>
              <a:off x="814" y="3693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6" name="Rectangle 18"/>
            <p:cNvSpPr>
              <a:spLocks noChangeArrowheads="1"/>
            </p:cNvSpPr>
            <p:nvPr/>
          </p:nvSpPr>
          <p:spPr bwMode="auto">
            <a:xfrm>
              <a:off x="772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7" name="Rectangle 19"/>
            <p:cNvSpPr>
              <a:spLocks noChangeArrowheads="1"/>
            </p:cNvSpPr>
            <p:nvPr/>
          </p:nvSpPr>
          <p:spPr bwMode="auto">
            <a:xfrm>
              <a:off x="941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8" name="Rectangle 20"/>
            <p:cNvSpPr>
              <a:spLocks noChangeArrowheads="1"/>
            </p:cNvSpPr>
            <p:nvPr/>
          </p:nvSpPr>
          <p:spPr bwMode="auto">
            <a:xfrm>
              <a:off x="898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89" name="Rectangle 21"/>
            <p:cNvSpPr>
              <a:spLocks noChangeArrowheads="1"/>
            </p:cNvSpPr>
            <p:nvPr/>
          </p:nvSpPr>
          <p:spPr bwMode="auto">
            <a:xfrm>
              <a:off x="855" y="3733"/>
              <a:ext cx="22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0" name="Rectangle 22"/>
            <p:cNvSpPr>
              <a:spLocks noChangeArrowheads="1"/>
            </p:cNvSpPr>
            <p:nvPr/>
          </p:nvSpPr>
          <p:spPr bwMode="auto">
            <a:xfrm>
              <a:off x="814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1" name="Rectangle 23"/>
            <p:cNvSpPr>
              <a:spLocks noChangeArrowheads="1"/>
            </p:cNvSpPr>
            <p:nvPr/>
          </p:nvSpPr>
          <p:spPr bwMode="auto">
            <a:xfrm>
              <a:off x="772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2" name="Rectangle 24"/>
            <p:cNvSpPr>
              <a:spLocks noChangeArrowheads="1"/>
            </p:cNvSpPr>
            <p:nvPr/>
          </p:nvSpPr>
          <p:spPr bwMode="auto">
            <a:xfrm>
              <a:off x="688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3" name="Rectangle 25"/>
            <p:cNvSpPr>
              <a:spLocks noChangeArrowheads="1"/>
            </p:cNvSpPr>
            <p:nvPr/>
          </p:nvSpPr>
          <p:spPr bwMode="auto">
            <a:xfrm>
              <a:off x="646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4" name="Rectangle 26"/>
            <p:cNvSpPr>
              <a:spLocks noChangeArrowheads="1"/>
            </p:cNvSpPr>
            <p:nvPr/>
          </p:nvSpPr>
          <p:spPr bwMode="auto">
            <a:xfrm>
              <a:off x="941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5" name="Rectangle 27"/>
            <p:cNvSpPr>
              <a:spLocks noChangeArrowheads="1"/>
            </p:cNvSpPr>
            <p:nvPr/>
          </p:nvSpPr>
          <p:spPr bwMode="auto">
            <a:xfrm>
              <a:off x="898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6" name="Rectangle 28"/>
            <p:cNvSpPr>
              <a:spLocks noChangeArrowheads="1"/>
            </p:cNvSpPr>
            <p:nvPr/>
          </p:nvSpPr>
          <p:spPr bwMode="auto">
            <a:xfrm>
              <a:off x="855" y="3775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7" name="Rectangle 29"/>
            <p:cNvSpPr>
              <a:spLocks noChangeArrowheads="1"/>
            </p:cNvSpPr>
            <p:nvPr/>
          </p:nvSpPr>
          <p:spPr bwMode="auto">
            <a:xfrm>
              <a:off x="688" y="3775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8" name="Rectangle 30"/>
            <p:cNvSpPr>
              <a:spLocks noChangeArrowheads="1"/>
            </p:cNvSpPr>
            <p:nvPr/>
          </p:nvSpPr>
          <p:spPr bwMode="auto">
            <a:xfrm>
              <a:off x="646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599" name="Rectangle 31"/>
            <p:cNvSpPr>
              <a:spLocks noChangeArrowheads="1"/>
            </p:cNvSpPr>
            <p:nvPr/>
          </p:nvSpPr>
          <p:spPr bwMode="auto">
            <a:xfrm>
              <a:off x="941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0" name="Rectangle 32"/>
            <p:cNvSpPr>
              <a:spLocks noChangeArrowheads="1"/>
            </p:cNvSpPr>
            <p:nvPr/>
          </p:nvSpPr>
          <p:spPr bwMode="auto">
            <a:xfrm>
              <a:off x="898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1" name="Rectangle 33"/>
            <p:cNvSpPr>
              <a:spLocks noChangeArrowheads="1"/>
            </p:cNvSpPr>
            <p:nvPr/>
          </p:nvSpPr>
          <p:spPr bwMode="auto">
            <a:xfrm>
              <a:off x="855" y="3817"/>
              <a:ext cx="22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2" name="Rectangle 34"/>
            <p:cNvSpPr>
              <a:spLocks noChangeArrowheads="1"/>
            </p:cNvSpPr>
            <p:nvPr/>
          </p:nvSpPr>
          <p:spPr bwMode="auto">
            <a:xfrm>
              <a:off x="941" y="3856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3" name="Rectangle 35"/>
            <p:cNvSpPr>
              <a:spLocks noChangeArrowheads="1"/>
            </p:cNvSpPr>
            <p:nvPr/>
          </p:nvSpPr>
          <p:spPr bwMode="auto">
            <a:xfrm>
              <a:off x="898" y="3898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4" name="Rectangle 36"/>
            <p:cNvSpPr>
              <a:spLocks noChangeArrowheads="1"/>
            </p:cNvSpPr>
            <p:nvPr/>
          </p:nvSpPr>
          <p:spPr bwMode="auto">
            <a:xfrm>
              <a:off x="941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5" name="Rectangle 37"/>
            <p:cNvSpPr>
              <a:spLocks noChangeArrowheads="1"/>
            </p:cNvSpPr>
            <p:nvPr/>
          </p:nvSpPr>
          <p:spPr bwMode="auto">
            <a:xfrm>
              <a:off x="898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6" name="Rectangle 38"/>
            <p:cNvSpPr>
              <a:spLocks noChangeArrowheads="1"/>
            </p:cNvSpPr>
            <p:nvPr/>
          </p:nvSpPr>
          <p:spPr bwMode="auto">
            <a:xfrm>
              <a:off x="646" y="3651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7" name="Rectangle 39"/>
            <p:cNvSpPr>
              <a:spLocks noChangeArrowheads="1"/>
            </p:cNvSpPr>
            <p:nvPr/>
          </p:nvSpPr>
          <p:spPr bwMode="auto">
            <a:xfrm>
              <a:off x="646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8" name="Rectangle 40"/>
            <p:cNvSpPr>
              <a:spLocks noChangeArrowheads="1"/>
            </p:cNvSpPr>
            <p:nvPr/>
          </p:nvSpPr>
          <p:spPr bwMode="auto">
            <a:xfrm>
              <a:off x="729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09" name="Rectangle 41"/>
            <p:cNvSpPr>
              <a:spLocks noChangeArrowheads="1"/>
            </p:cNvSpPr>
            <p:nvPr/>
          </p:nvSpPr>
          <p:spPr bwMode="auto">
            <a:xfrm>
              <a:off x="814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0" name="Rectangle 42"/>
            <p:cNvSpPr>
              <a:spLocks noChangeArrowheads="1"/>
            </p:cNvSpPr>
            <p:nvPr/>
          </p:nvSpPr>
          <p:spPr bwMode="auto">
            <a:xfrm>
              <a:off x="646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1" name="Rectangle 43"/>
            <p:cNvSpPr>
              <a:spLocks noChangeArrowheads="1"/>
            </p:cNvSpPr>
            <p:nvPr/>
          </p:nvSpPr>
          <p:spPr bwMode="auto">
            <a:xfrm>
              <a:off x="729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2" name="Freeform 44"/>
            <p:cNvSpPr>
              <a:spLocks/>
            </p:cNvSpPr>
            <p:nvPr/>
          </p:nvSpPr>
          <p:spPr bwMode="auto">
            <a:xfrm>
              <a:off x="718" y="3651"/>
              <a:ext cx="243" cy="271"/>
            </a:xfrm>
            <a:custGeom>
              <a:avLst/>
              <a:gdLst/>
              <a:ahLst/>
              <a:cxnLst>
                <a:cxn ang="0">
                  <a:pos x="41" y="147"/>
                </a:cxn>
                <a:cxn ang="0">
                  <a:pos x="69" y="144"/>
                </a:cxn>
                <a:cxn ang="0">
                  <a:pos x="91" y="142"/>
                </a:cxn>
                <a:cxn ang="0">
                  <a:pos x="102" y="149"/>
                </a:cxn>
                <a:cxn ang="0">
                  <a:pos x="104" y="162"/>
                </a:cxn>
                <a:cxn ang="0">
                  <a:pos x="104" y="185"/>
                </a:cxn>
                <a:cxn ang="0">
                  <a:pos x="119" y="213"/>
                </a:cxn>
                <a:cxn ang="0">
                  <a:pos x="145" y="224"/>
                </a:cxn>
                <a:cxn ang="0">
                  <a:pos x="174" y="227"/>
                </a:cxn>
                <a:cxn ang="0">
                  <a:pos x="197" y="236"/>
                </a:cxn>
                <a:cxn ang="0">
                  <a:pos x="208" y="245"/>
                </a:cxn>
                <a:cxn ang="0">
                  <a:pos x="243" y="271"/>
                </a:cxn>
                <a:cxn ang="0">
                  <a:pos x="236" y="244"/>
                </a:cxn>
                <a:cxn ang="0">
                  <a:pos x="221" y="231"/>
                </a:cxn>
                <a:cxn ang="0">
                  <a:pos x="202" y="216"/>
                </a:cxn>
                <a:cxn ang="0">
                  <a:pos x="171" y="207"/>
                </a:cxn>
                <a:cxn ang="0">
                  <a:pos x="152" y="205"/>
                </a:cxn>
                <a:cxn ang="0">
                  <a:pos x="137" y="202"/>
                </a:cxn>
                <a:cxn ang="0">
                  <a:pos x="126" y="193"/>
                </a:cxn>
                <a:cxn ang="0">
                  <a:pos x="124" y="180"/>
                </a:cxn>
                <a:cxn ang="0">
                  <a:pos x="124" y="158"/>
                </a:cxn>
                <a:cxn ang="0">
                  <a:pos x="111" y="131"/>
                </a:cxn>
                <a:cxn ang="0">
                  <a:pos x="87" y="122"/>
                </a:cxn>
                <a:cxn ang="0">
                  <a:pos x="63" y="126"/>
                </a:cxn>
                <a:cxn ang="0">
                  <a:pos x="48" y="129"/>
                </a:cxn>
                <a:cxn ang="0">
                  <a:pos x="35" y="127"/>
                </a:cxn>
                <a:cxn ang="0">
                  <a:pos x="24" y="118"/>
                </a:cxn>
                <a:cxn ang="0">
                  <a:pos x="20" y="97"/>
                </a:cxn>
                <a:cxn ang="0">
                  <a:pos x="28" y="67"/>
                </a:cxn>
                <a:cxn ang="0">
                  <a:pos x="35" y="44"/>
                </a:cxn>
                <a:cxn ang="0">
                  <a:pos x="39" y="17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35"/>
                </a:cxn>
                <a:cxn ang="0">
                  <a:pos x="9" y="62"/>
                </a:cxn>
                <a:cxn ang="0">
                  <a:pos x="0" y="98"/>
                </a:cxn>
                <a:cxn ang="0">
                  <a:pos x="11" y="135"/>
                </a:cxn>
              </a:cxnLst>
              <a:rect l="0" t="0" r="r" b="b"/>
              <a:pathLst>
                <a:path w="243" h="271">
                  <a:moveTo>
                    <a:pt x="26" y="146"/>
                  </a:moveTo>
                  <a:lnTo>
                    <a:pt x="41" y="147"/>
                  </a:lnTo>
                  <a:lnTo>
                    <a:pt x="54" y="147"/>
                  </a:lnTo>
                  <a:lnTo>
                    <a:pt x="69" y="144"/>
                  </a:lnTo>
                  <a:lnTo>
                    <a:pt x="82" y="142"/>
                  </a:lnTo>
                  <a:lnTo>
                    <a:pt x="91" y="142"/>
                  </a:lnTo>
                  <a:lnTo>
                    <a:pt x="98" y="146"/>
                  </a:lnTo>
                  <a:lnTo>
                    <a:pt x="102" y="149"/>
                  </a:lnTo>
                  <a:lnTo>
                    <a:pt x="104" y="156"/>
                  </a:lnTo>
                  <a:lnTo>
                    <a:pt x="104" y="162"/>
                  </a:lnTo>
                  <a:lnTo>
                    <a:pt x="104" y="171"/>
                  </a:lnTo>
                  <a:lnTo>
                    <a:pt x="104" y="185"/>
                  </a:lnTo>
                  <a:lnTo>
                    <a:pt x="108" y="200"/>
                  </a:lnTo>
                  <a:lnTo>
                    <a:pt x="119" y="213"/>
                  </a:lnTo>
                  <a:lnTo>
                    <a:pt x="132" y="220"/>
                  </a:lnTo>
                  <a:lnTo>
                    <a:pt x="145" y="224"/>
                  </a:lnTo>
                  <a:lnTo>
                    <a:pt x="158" y="225"/>
                  </a:lnTo>
                  <a:lnTo>
                    <a:pt x="174" y="227"/>
                  </a:lnTo>
                  <a:lnTo>
                    <a:pt x="193" y="234"/>
                  </a:lnTo>
                  <a:lnTo>
                    <a:pt x="197" y="236"/>
                  </a:lnTo>
                  <a:lnTo>
                    <a:pt x="202" y="242"/>
                  </a:lnTo>
                  <a:lnTo>
                    <a:pt x="208" y="245"/>
                  </a:lnTo>
                  <a:lnTo>
                    <a:pt x="224" y="260"/>
                  </a:lnTo>
                  <a:lnTo>
                    <a:pt x="243" y="271"/>
                  </a:lnTo>
                  <a:lnTo>
                    <a:pt x="243" y="249"/>
                  </a:lnTo>
                  <a:lnTo>
                    <a:pt x="236" y="244"/>
                  </a:lnTo>
                  <a:lnTo>
                    <a:pt x="228" y="238"/>
                  </a:lnTo>
                  <a:lnTo>
                    <a:pt x="221" y="231"/>
                  </a:lnTo>
                  <a:lnTo>
                    <a:pt x="211" y="224"/>
                  </a:lnTo>
                  <a:lnTo>
                    <a:pt x="202" y="216"/>
                  </a:lnTo>
                  <a:lnTo>
                    <a:pt x="185" y="211"/>
                  </a:lnTo>
                  <a:lnTo>
                    <a:pt x="171" y="207"/>
                  </a:lnTo>
                  <a:lnTo>
                    <a:pt x="159" y="207"/>
                  </a:lnTo>
                  <a:lnTo>
                    <a:pt x="152" y="205"/>
                  </a:lnTo>
                  <a:lnTo>
                    <a:pt x="145" y="205"/>
                  </a:lnTo>
                  <a:lnTo>
                    <a:pt x="137" y="202"/>
                  </a:lnTo>
                  <a:lnTo>
                    <a:pt x="132" y="198"/>
                  </a:lnTo>
                  <a:lnTo>
                    <a:pt x="126" y="193"/>
                  </a:lnTo>
                  <a:lnTo>
                    <a:pt x="124" y="187"/>
                  </a:lnTo>
                  <a:lnTo>
                    <a:pt x="124" y="180"/>
                  </a:lnTo>
                  <a:lnTo>
                    <a:pt x="124" y="171"/>
                  </a:lnTo>
                  <a:lnTo>
                    <a:pt x="124" y="158"/>
                  </a:lnTo>
                  <a:lnTo>
                    <a:pt x="121" y="144"/>
                  </a:lnTo>
                  <a:lnTo>
                    <a:pt x="111" y="131"/>
                  </a:lnTo>
                  <a:lnTo>
                    <a:pt x="100" y="124"/>
                  </a:lnTo>
                  <a:lnTo>
                    <a:pt x="87" y="122"/>
                  </a:lnTo>
                  <a:lnTo>
                    <a:pt x="76" y="124"/>
                  </a:lnTo>
                  <a:lnTo>
                    <a:pt x="63" y="126"/>
                  </a:lnTo>
                  <a:lnTo>
                    <a:pt x="56" y="127"/>
                  </a:lnTo>
                  <a:lnTo>
                    <a:pt x="48" y="129"/>
                  </a:lnTo>
                  <a:lnTo>
                    <a:pt x="41" y="129"/>
                  </a:lnTo>
                  <a:lnTo>
                    <a:pt x="35" y="127"/>
                  </a:lnTo>
                  <a:lnTo>
                    <a:pt x="30" y="124"/>
                  </a:lnTo>
                  <a:lnTo>
                    <a:pt x="24" y="118"/>
                  </a:lnTo>
                  <a:lnTo>
                    <a:pt x="20" y="109"/>
                  </a:lnTo>
                  <a:lnTo>
                    <a:pt x="20" y="97"/>
                  </a:lnTo>
                  <a:lnTo>
                    <a:pt x="24" y="80"/>
                  </a:lnTo>
                  <a:lnTo>
                    <a:pt x="28" y="67"/>
                  </a:lnTo>
                  <a:lnTo>
                    <a:pt x="32" y="57"/>
                  </a:lnTo>
                  <a:lnTo>
                    <a:pt x="35" y="44"/>
                  </a:lnTo>
                  <a:lnTo>
                    <a:pt x="37" y="31"/>
                  </a:lnTo>
                  <a:lnTo>
                    <a:pt x="39" y="17"/>
                  </a:lnTo>
                  <a:lnTo>
                    <a:pt x="35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9" y="20"/>
                  </a:lnTo>
                  <a:lnTo>
                    <a:pt x="17" y="35"/>
                  </a:lnTo>
                  <a:lnTo>
                    <a:pt x="13" y="49"/>
                  </a:lnTo>
                  <a:lnTo>
                    <a:pt x="9" y="62"/>
                  </a:lnTo>
                  <a:lnTo>
                    <a:pt x="6" y="75"/>
                  </a:lnTo>
                  <a:lnTo>
                    <a:pt x="0" y="98"/>
                  </a:lnTo>
                  <a:lnTo>
                    <a:pt x="4" y="118"/>
                  </a:lnTo>
                  <a:lnTo>
                    <a:pt x="11" y="135"/>
                  </a:lnTo>
                  <a:lnTo>
                    <a:pt x="26" y="1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3" name="Freeform 45"/>
            <p:cNvSpPr>
              <a:spLocks noEditPoints="1"/>
            </p:cNvSpPr>
            <p:nvPr/>
          </p:nvSpPr>
          <p:spPr bwMode="auto">
            <a:xfrm>
              <a:off x="1054" y="3855"/>
              <a:ext cx="65" cy="107"/>
            </a:xfrm>
            <a:custGeom>
              <a:avLst/>
              <a:gdLst/>
              <a:ahLst/>
              <a:cxnLst>
                <a:cxn ang="0">
                  <a:pos x="35" y="107"/>
                </a:cxn>
                <a:cxn ang="0">
                  <a:pos x="27" y="105"/>
                </a:cxn>
                <a:cxn ang="0">
                  <a:pos x="22" y="103"/>
                </a:cxn>
                <a:cxn ang="0">
                  <a:pos x="16" y="98"/>
                </a:cxn>
                <a:cxn ang="0">
                  <a:pos x="16" y="101"/>
                </a:cxn>
                <a:cxn ang="0">
                  <a:pos x="16" y="103"/>
                </a:cxn>
                <a:cxn ang="0">
                  <a:pos x="14" y="105"/>
                </a:cxn>
                <a:cxn ang="0">
                  <a:pos x="0" y="105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2" y="96"/>
                </a:cxn>
                <a:cxn ang="0">
                  <a:pos x="2" y="89"/>
                </a:cxn>
                <a:cxn ang="0">
                  <a:pos x="2" y="21"/>
                </a:cxn>
                <a:cxn ang="0">
                  <a:pos x="2" y="12"/>
                </a:cxn>
                <a:cxn ang="0">
                  <a:pos x="2" y="7"/>
                </a:cxn>
                <a:cxn ang="0">
                  <a:pos x="0" y="3"/>
                </a:cxn>
                <a:cxn ang="0">
                  <a:pos x="16" y="0"/>
                </a:cxn>
                <a:cxn ang="0">
                  <a:pos x="16" y="5"/>
                </a:cxn>
                <a:cxn ang="0">
                  <a:pos x="18" y="9"/>
                </a:cxn>
                <a:cxn ang="0">
                  <a:pos x="18" y="14"/>
                </a:cxn>
                <a:cxn ang="0">
                  <a:pos x="18" y="30"/>
                </a:cxn>
                <a:cxn ang="0">
                  <a:pos x="18" y="34"/>
                </a:cxn>
                <a:cxn ang="0">
                  <a:pos x="18" y="38"/>
                </a:cxn>
                <a:cxn ang="0">
                  <a:pos x="16" y="38"/>
                </a:cxn>
                <a:cxn ang="0">
                  <a:pos x="18" y="38"/>
                </a:cxn>
                <a:cxn ang="0">
                  <a:pos x="24" y="34"/>
                </a:cxn>
                <a:cxn ang="0">
                  <a:pos x="29" y="32"/>
                </a:cxn>
                <a:cxn ang="0">
                  <a:pos x="35" y="30"/>
                </a:cxn>
                <a:cxn ang="0">
                  <a:pos x="52" y="36"/>
                </a:cxn>
                <a:cxn ang="0">
                  <a:pos x="61" y="49"/>
                </a:cxn>
                <a:cxn ang="0">
                  <a:pos x="65" y="67"/>
                </a:cxn>
                <a:cxn ang="0">
                  <a:pos x="61" y="89"/>
                </a:cxn>
                <a:cxn ang="0">
                  <a:pos x="50" y="101"/>
                </a:cxn>
                <a:cxn ang="0">
                  <a:pos x="35" y="107"/>
                </a:cxn>
                <a:cxn ang="0">
                  <a:pos x="31" y="45"/>
                </a:cxn>
                <a:cxn ang="0">
                  <a:pos x="27" y="45"/>
                </a:cxn>
                <a:cxn ang="0">
                  <a:pos x="24" y="47"/>
                </a:cxn>
                <a:cxn ang="0">
                  <a:pos x="20" y="49"/>
                </a:cxn>
                <a:cxn ang="0">
                  <a:pos x="18" y="52"/>
                </a:cxn>
                <a:cxn ang="0">
                  <a:pos x="18" y="87"/>
                </a:cxn>
                <a:cxn ang="0">
                  <a:pos x="22" y="90"/>
                </a:cxn>
                <a:cxn ang="0">
                  <a:pos x="26" y="92"/>
                </a:cxn>
                <a:cxn ang="0">
                  <a:pos x="31" y="94"/>
                </a:cxn>
                <a:cxn ang="0">
                  <a:pos x="37" y="92"/>
                </a:cxn>
                <a:cxn ang="0">
                  <a:pos x="40" y="90"/>
                </a:cxn>
                <a:cxn ang="0">
                  <a:pos x="42" y="87"/>
                </a:cxn>
                <a:cxn ang="0">
                  <a:pos x="44" y="83"/>
                </a:cxn>
                <a:cxn ang="0">
                  <a:pos x="46" y="76"/>
                </a:cxn>
                <a:cxn ang="0">
                  <a:pos x="46" y="69"/>
                </a:cxn>
                <a:cxn ang="0">
                  <a:pos x="46" y="61"/>
                </a:cxn>
                <a:cxn ang="0">
                  <a:pos x="44" y="56"/>
                </a:cxn>
                <a:cxn ang="0">
                  <a:pos x="44" y="50"/>
                </a:cxn>
                <a:cxn ang="0">
                  <a:pos x="40" y="47"/>
                </a:cxn>
                <a:cxn ang="0">
                  <a:pos x="37" y="45"/>
                </a:cxn>
                <a:cxn ang="0">
                  <a:pos x="31" y="45"/>
                </a:cxn>
              </a:cxnLst>
              <a:rect l="0" t="0" r="r" b="b"/>
              <a:pathLst>
                <a:path w="65" h="107">
                  <a:moveTo>
                    <a:pt x="35" y="107"/>
                  </a:moveTo>
                  <a:lnTo>
                    <a:pt x="27" y="105"/>
                  </a:lnTo>
                  <a:lnTo>
                    <a:pt x="22" y="103"/>
                  </a:lnTo>
                  <a:lnTo>
                    <a:pt x="16" y="98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2" y="96"/>
                  </a:lnTo>
                  <a:lnTo>
                    <a:pt x="2" y="89"/>
                  </a:lnTo>
                  <a:lnTo>
                    <a:pt x="2" y="21"/>
                  </a:lnTo>
                  <a:lnTo>
                    <a:pt x="2" y="12"/>
                  </a:lnTo>
                  <a:lnTo>
                    <a:pt x="2" y="7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5"/>
                  </a:lnTo>
                  <a:lnTo>
                    <a:pt x="18" y="9"/>
                  </a:lnTo>
                  <a:lnTo>
                    <a:pt x="18" y="14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29" y="32"/>
                  </a:lnTo>
                  <a:lnTo>
                    <a:pt x="35" y="30"/>
                  </a:lnTo>
                  <a:lnTo>
                    <a:pt x="52" y="36"/>
                  </a:lnTo>
                  <a:lnTo>
                    <a:pt x="61" y="49"/>
                  </a:lnTo>
                  <a:lnTo>
                    <a:pt x="65" y="67"/>
                  </a:lnTo>
                  <a:lnTo>
                    <a:pt x="61" y="89"/>
                  </a:lnTo>
                  <a:lnTo>
                    <a:pt x="50" y="101"/>
                  </a:lnTo>
                  <a:lnTo>
                    <a:pt x="35" y="107"/>
                  </a:lnTo>
                  <a:close/>
                  <a:moveTo>
                    <a:pt x="31" y="45"/>
                  </a:moveTo>
                  <a:lnTo>
                    <a:pt x="27" y="45"/>
                  </a:lnTo>
                  <a:lnTo>
                    <a:pt x="24" y="47"/>
                  </a:lnTo>
                  <a:lnTo>
                    <a:pt x="20" y="49"/>
                  </a:lnTo>
                  <a:lnTo>
                    <a:pt x="18" y="52"/>
                  </a:lnTo>
                  <a:lnTo>
                    <a:pt x="18" y="87"/>
                  </a:lnTo>
                  <a:lnTo>
                    <a:pt x="22" y="90"/>
                  </a:lnTo>
                  <a:lnTo>
                    <a:pt x="26" y="92"/>
                  </a:lnTo>
                  <a:lnTo>
                    <a:pt x="31" y="94"/>
                  </a:lnTo>
                  <a:lnTo>
                    <a:pt x="37" y="92"/>
                  </a:lnTo>
                  <a:lnTo>
                    <a:pt x="40" y="90"/>
                  </a:lnTo>
                  <a:lnTo>
                    <a:pt x="42" y="87"/>
                  </a:lnTo>
                  <a:lnTo>
                    <a:pt x="44" y="83"/>
                  </a:lnTo>
                  <a:lnTo>
                    <a:pt x="46" y="76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4" y="56"/>
                  </a:lnTo>
                  <a:lnTo>
                    <a:pt x="44" y="50"/>
                  </a:lnTo>
                  <a:lnTo>
                    <a:pt x="40" y="47"/>
                  </a:lnTo>
                  <a:lnTo>
                    <a:pt x="37" y="45"/>
                  </a:lnTo>
                  <a:lnTo>
                    <a:pt x="31" y="4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4" name="Freeform 46"/>
            <p:cNvSpPr>
              <a:spLocks/>
            </p:cNvSpPr>
            <p:nvPr/>
          </p:nvSpPr>
          <p:spPr bwMode="auto">
            <a:xfrm>
              <a:off x="1130" y="3885"/>
              <a:ext cx="68" cy="106"/>
            </a:xfrm>
            <a:custGeom>
              <a:avLst/>
              <a:gdLst/>
              <a:ahLst/>
              <a:cxnLst>
                <a:cxn ang="0">
                  <a:pos x="42" y="77"/>
                </a:cxn>
                <a:cxn ang="0">
                  <a:pos x="37" y="91"/>
                </a:cxn>
                <a:cxn ang="0">
                  <a:pos x="27" y="100"/>
                </a:cxn>
                <a:cxn ang="0">
                  <a:pos x="13" y="106"/>
                </a:cxn>
                <a:cxn ang="0">
                  <a:pos x="9" y="97"/>
                </a:cxn>
                <a:cxn ang="0">
                  <a:pos x="15" y="93"/>
                </a:cxn>
                <a:cxn ang="0">
                  <a:pos x="18" y="91"/>
                </a:cxn>
                <a:cxn ang="0">
                  <a:pos x="22" y="88"/>
                </a:cxn>
                <a:cxn ang="0">
                  <a:pos x="26" y="82"/>
                </a:cxn>
                <a:cxn ang="0">
                  <a:pos x="27" y="75"/>
                </a:cxn>
                <a:cxn ang="0">
                  <a:pos x="24" y="75"/>
                </a:cxn>
                <a:cxn ang="0">
                  <a:pos x="20" y="64"/>
                </a:cxn>
                <a:cxn ang="0">
                  <a:pos x="16" y="53"/>
                </a:cxn>
                <a:cxn ang="0">
                  <a:pos x="0" y="4"/>
                </a:cxn>
                <a:cxn ang="0">
                  <a:pos x="16" y="0"/>
                </a:cxn>
                <a:cxn ang="0">
                  <a:pos x="29" y="46"/>
                </a:cxn>
                <a:cxn ang="0">
                  <a:pos x="29" y="48"/>
                </a:cxn>
                <a:cxn ang="0">
                  <a:pos x="31" y="53"/>
                </a:cxn>
                <a:cxn ang="0">
                  <a:pos x="33" y="57"/>
                </a:cxn>
                <a:cxn ang="0">
                  <a:pos x="33" y="60"/>
                </a:cxn>
                <a:cxn ang="0">
                  <a:pos x="33" y="62"/>
                </a:cxn>
                <a:cxn ang="0">
                  <a:pos x="33" y="60"/>
                </a:cxn>
                <a:cxn ang="0">
                  <a:pos x="35" y="57"/>
                </a:cxn>
                <a:cxn ang="0">
                  <a:pos x="35" y="53"/>
                </a:cxn>
                <a:cxn ang="0">
                  <a:pos x="37" y="48"/>
                </a:cxn>
                <a:cxn ang="0">
                  <a:pos x="39" y="42"/>
                </a:cxn>
                <a:cxn ang="0">
                  <a:pos x="52" y="2"/>
                </a:cxn>
                <a:cxn ang="0">
                  <a:pos x="68" y="2"/>
                </a:cxn>
                <a:cxn ang="0">
                  <a:pos x="42" y="77"/>
                </a:cxn>
              </a:cxnLst>
              <a:rect l="0" t="0" r="r" b="b"/>
              <a:pathLst>
                <a:path w="68" h="106">
                  <a:moveTo>
                    <a:pt x="42" y="77"/>
                  </a:moveTo>
                  <a:lnTo>
                    <a:pt x="37" y="91"/>
                  </a:lnTo>
                  <a:lnTo>
                    <a:pt x="27" y="100"/>
                  </a:lnTo>
                  <a:lnTo>
                    <a:pt x="13" y="106"/>
                  </a:lnTo>
                  <a:lnTo>
                    <a:pt x="9" y="97"/>
                  </a:lnTo>
                  <a:lnTo>
                    <a:pt x="15" y="93"/>
                  </a:lnTo>
                  <a:lnTo>
                    <a:pt x="18" y="91"/>
                  </a:lnTo>
                  <a:lnTo>
                    <a:pt x="22" y="88"/>
                  </a:lnTo>
                  <a:lnTo>
                    <a:pt x="26" y="82"/>
                  </a:lnTo>
                  <a:lnTo>
                    <a:pt x="27" y="75"/>
                  </a:lnTo>
                  <a:lnTo>
                    <a:pt x="24" y="75"/>
                  </a:lnTo>
                  <a:lnTo>
                    <a:pt x="20" y="64"/>
                  </a:lnTo>
                  <a:lnTo>
                    <a:pt x="16" y="53"/>
                  </a:lnTo>
                  <a:lnTo>
                    <a:pt x="0" y="4"/>
                  </a:lnTo>
                  <a:lnTo>
                    <a:pt x="16" y="0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31" y="53"/>
                  </a:lnTo>
                  <a:lnTo>
                    <a:pt x="33" y="57"/>
                  </a:lnTo>
                  <a:lnTo>
                    <a:pt x="33" y="60"/>
                  </a:lnTo>
                  <a:lnTo>
                    <a:pt x="33" y="62"/>
                  </a:lnTo>
                  <a:lnTo>
                    <a:pt x="33" y="60"/>
                  </a:lnTo>
                  <a:lnTo>
                    <a:pt x="35" y="57"/>
                  </a:lnTo>
                  <a:lnTo>
                    <a:pt x="35" y="53"/>
                  </a:lnTo>
                  <a:lnTo>
                    <a:pt x="37" y="48"/>
                  </a:lnTo>
                  <a:lnTo>
                    <a:pt x="39" y="42"/>
                  </a:lnTo>
                  <a:lnTo>
                    <a:pt x="52" y="2"/>
                  </a:lnTo>
                  <a:lnTo>
                    <a:pt x="68" y="2"/>
                  </a:lnTo>
                  <a:lnTo>
                    <a:pt x="42" y="7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5" name="Freeform 47"/>
            <p:cNvSpPr>
              <a:spLocks noEditPoints="1"/>
            </p:cNvSpPr>
            <p:nvPr/>
          </p:nvSpPr>
          <p:spPr bwMode="auto">
            <a:xfrm>
              <a:off x="1209" y="3884"/>
              <a:ext cx="75" cy="103"/>
            </a:xfrm>
            <a:custGeom>
              <a:avLst/>
              <a:gdLst/>
              <a:ahLst/>
              <a:cxnLst>
                <a:cxn ang="0">
                  <a:pos x="60" y="14"/>
                </a:cxn>
                <a:cxn ang="0">
                  <a:pos x="56" y="14"/>
                </a:cxn>
                <a:cxn ang="0">
                  <a:pos x="60" y="18"/>
                </a:cxn>
                <a:cxn ang="0">
                  <a:pos x="62" y="27"/>
                </a:cxn>
                <a:cxn ang="0">
                  <a:pos x="58" y="38"/>
                </a:cxn>
                <a:cxn ang="0">
                  <a:pos x="49" y="47"/>
                </a:cxn>
                <a:cxn ang="0">
                  <a:pos x="34" y="49"/>
                </a:cxn>
                <a:cxn ang="0">
                  <a:pos x="25" y="54"/>
                </a:cxn>
                <a:cxn ang="0">
                  <a:pos x="23" y="58"/>
                </a:cxn>
                <a:cxn ang="0">
                  <a:pos x="26" y="60"/>
                </a:cxn>
                <a:cxn ang="0">
                  <a:pos x="34" y="60"/>
                </a:cxn>
                <a:cxn ang="0">
                  <a:pos x="49" y="60"/>
                </a:cxn>
                <a:cxn ang="0">
                  <a:pos x="58" y="63"/>
                </a:cxn>
                <a:cxn ang="0">
                  <a:pos x="65" y="72"/>
                </a:cxn>
                <a:cxn ang="0">
                  <a:pos x="62" y="92"/>
                </a:cxn>
                <a:cxn ang="0">
                  <a:pos x="34" y="103"/>
                </a:cxn>
                <a:cxn ang="0">
                  <a:pos x="4" y="96"/>
                </a:cxn>
                <a:cxn ang="0">
                  <a:pos x="0" y="81"/>
                </a:cxn>
                <a:cxn ang="0">
                  <a:pos x="2" y="76"/>
                </a:cxn>
                <a:cxn ang="0">
                  <a:pos x="17" y="76"/>
                </a:cxn>
                <a:cxn ang="0">
                  <a:pos x="17" y="80"/>
                </a:cxn>
                <a:cxn ang="0">
                  <a:pos x="17" y="85"/>
                </a:cxn>
                <a:cxn ang="0">
                  <a:pos x="25" y="90"/>
                </a:cxn>
                <a:cxn ang="0">
                  <a:pos x="38" y="90"/>
                </a:cxn>
                <a:cxn ang="0">
                  <a:pos x="47" y="87"/>
                </a:cxn>
                <a:cxn ang="0">
                  <a:pos x="50" y="80"/>
                </a:cxn>
                <a:cxn ang="0">
                  <a:pos x="47" y="74"/>
                </a:cxn>
                <a:cxn ang="0">
                  <a:pos x="38" y="70"/>
                </a:cxn>
                <a:cxn ang="0">
                  <a:pos x="21" y="70"/>
                </a:cxn>
                <a:cxn ang="0">
                  <a:pos x="10" y="67"/>
                </a:cxn>
                <a:cxn ang="0">
                  <a:pos x="6" y="63"/>
                </a:cxn>
                <a:cxn ang="0">
                  <a:pos x="6" y="56"/>
                </a:cxn>
                <a:cxn ang="0">
                  <a:pos x="10" y="50"/>
                </a:cxn>
                <a:cxn ang="0">
                  <a:pos x="19" y="47"/>
                </a:cxn>
                <a:cxn ang="0">
                  <a:pos x="6" y="40"/>
                </a:cxn>
                <a:cxn ang="0">
                  <a:pos x="2" y="27"/>
                </a:cxn>
                <a:cxn ang="0">
                  <a:pos x="6" y="14"/>
                </a:cxn>
                <a:cxn ang="0">
                  <a:pos x="15" y="5"/>
                </a:cxn>
                <a:cxn ang="0">
                  <a:pos x="32" y="1"/>
                </a:cxn>
                <a:cxn ang="0">
                  <a:pos x="45" y="3"/>
                </a:cxn>
                <a:cxn ang="0">
                  <a:pos x="54" y="5"/>
                </a:cxn>
                <a:cxn ang="0">
                  <a:pos x="67" y="0"/>
                </a:cxn>
                <a:cxn ang="0">
                  <a:pos x="71" y="12"/>
                </a:cxn>
                <a:cxn ang="0">
                  <a:pos x="62" y="16"/>
                </a:cxn>
                <a:cxn ang="0">
                  <a:pos x="19" y="32"/>
                </a:cxn>
                <a:cxn ang="0">
                  <a:pos x="26" y="38"/>
                </a:cxn>
                <a:cxn ang="0">
                  <a:pos x="38" y="38"/>
                </a:cxn>
                <a:cxn ang="0">
                  <a:pos x="43" y="32"/>
                </a:cxn>
                <a:cxn ang="0">
                  <a:pos x="43" y="21"/>
                </a:cxn>
                <a:cxn ang="0">
                  <a:pos x="38" y="14"/>
                </a:cxn>
                <a:cxn ang="0">
                  <a:pos x="26" y="14"/>
                </a:cxn>
                <a:cxn ang="0">
                  <a:pos x="19" y="21"/>
                </a:cxn>
              </a:cxnLst>
              <a:rect l="0" t="0" r="r" b="b"/>
              <a:pathLst>
                <a:path w="75" h="103">
                  <a:moveTo>
                    <a:pt x="62" y="16"/>
                  </a:moveTo>
                  <a:lnTo>
                    <a:pt x="60" y="14"/>
                  </a:lnTo>
                  <a:lnTo>
                    <a:pt x="58" y="14"/>
                  </a:lnTo>
                  <a:lnTo>
                    <a:pt x="56" y="14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0" y="21"/>
                  </a:lnTo>
                  <a:lnTo>
                    <a:pt x="62" y="27"/>
                  </a:lnTo>
                  <a:lnTo>
                    <a:pt x="60" y="32"/>
                  </a:lnTo>
                  <a:lnTo>
                    <a:pt x="58" y="38"/>
                  </a:lnTo>
                  <a:lnTo>
                    <a:pt x="54" y="43"/>
                  </a:lnTo>
                  <a:lnTo>
                    <a:pt x="49" y="47"/>
                  </a:lnTo>
                  <a:lnTo>
                    <a:pt x="41" y="49"/>
                  </a:lnTo>
                  <a:lnTo>
                    <a:pt x="34" y="49"/>
                  </a:lnTo>
                  <a:lnTo>
                    <a:pt x="28" y="50"/>
                  </a:lnTo>
                  <a:lnTo>
                    <a:pt x="25" y="54"/>
                  </a:lnTo>
                  <a:lnTo>
                    <a:pt x="23" y="56"/>
                  </a:lnTo>
                  <a:lnTo>
                    <a:pt x="23" y="58"/>
                  </a:lnTo>
                  <a:lnTo>
                    <a:pt x="25" y="58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41" y="60"/>
                  </a:lnTo>
                  <a:lnTo>
                    <a:pt x="49" y="60"/>
                  </a:lnTo>
                  <a:lnTo>
                    <a:pt x="54" y="61"/>
                  </a:lnTo>
                  <a:lnTo>
                    <a:pt x="58" y="63"/>
                  </a:lnTo>
                  <a:lnTo>
                    <a:pt x="63" y="69"/>
                  </a:lnTo>
                  <a:lnTo>
                    <a:pt x="65" y="72"/>
                  </a:lnTo>
                  <a:lnTo>
                    <a:pt x="67" y="80"/>
                  </a:lnTo>
                  <a:lnTo>
                    <a:pt x="62" y="92"/>
                  </a:lnTo>
                  <a:lnTo>
                    <a:pt x="50" y="101"/>
                  </a:lnTo>
                  <a:lnTo>
                    <a:pt x="34" y="103"/>
                  </a:lnTo>
                  <a:lnTo>
                    <a:pt x="17" y="101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17" y="76"/>
                  </a:lnTo>
                  <a:lnTo>
                    <a:pt x="17" y="78"/>
                  </a:lnTo>
                  <a:lnTo>
                    <a:pt x="17" y="80"/>
                  </a:lnTo>
                  <a:lnTo>
                    <a:pt x="15" y="81"/>
                  </a:lnTo>
                  <a:lnTo>
                    <a:pt x="17" y="85"/>
                  </a:lnTo>
                  <a:lnTo>
                    <a:pt x="21" y="89"/>
                  </a:lnTo>
                  <a:lnTo>
                    <a:pt x="25" y="90"/>
                  </a:lnTo>
                  <a:lnTo>
                    <a:pt x="32" y="92"/>
                  </a:lnTo>
                  <a:lnTo>
                    <a:pt x="38" y="90"/>
                  </a:lnTo>
                  <a:lnTo>
                    <a:pt x="43" y="90"/>
                  </a:lnTo>
                  <a:lnTo>
                    <a:pt x="47" y="87"/>
                  </a:lnTo>
                  <a:lnTo>
                    <a:pt x="49" y="85"/>
                  </a:lnTo>
                  <a:lnTo>
                    <a:pt x="50" y="80"/>
                  </a:lnTo>
                  <a:lnTo>
                    <a:pt x="49" y="76"/>
                  </a:lnTo>
                  <a:lnTo>
                    <a:pt x="47" y="74"/>
                  </a:lnTo>
                  <a:lnTo>
                    <a:pt x="43" y="72"/>
                  </a:lnTo>
                  <a:lnTo>
                    <a:pt x="38" y="70"/>
                  </a:lnTo>
                  <a:lnTo>
                    <a:pt x="30" y="70"/>
                  </a:lnTo>
                  <a:lnTo>
                    <a:pt x="21" y="70"/>
                  </a:lnTo>
                  <a:lnTo>
                    <a:pt x="13" y="69"/>
                  </a:lnTo>
                  <a:lnTo>
                    <a:pt x="10" y="67"/>
                  </a:lnTo>
                  <a:lnTo>
                    <a:pt x="6" y="65"/>
                  </a:lnTo>
                  <a:lnTo>
                    <a:pt x="6" y="63"/>
                  </a:lnTo>
                  <a:lnTo>
                    <a:pt x="4" y="60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5" y="49"/>
                  </a:lnTo>
                  <a:lnTo>
                    <a:pt x="19" y="47"/>
                  </a:lnTo>
                  <a:lnTo>
                    <a:pt x="12" y="43"/>
                  </a:lnTo>
                  <a:lnTo>
                    <a:pt x="6" y="40"/>
                  </a:lnTo>
                  <a:lnTo>
                    <a:pt x="4" y="34"/>
                  </a:lnTo>
                  <a:lnTo>
                    <a:pt x="2" y="27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23" y="3"/>
                  </a:lnTo>
                  <a:lnTo>
                    <a:pt x="32" y="1"/>
                  </a:lnTo>
                  <a:lnTo>
                    <a:pt x="39" y="3"/>
                  </a:lnTo>
                  <a:lnTo>
                    <a:pt x="45" y="3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67" y="0"/>
                  </a:lnTo>
                  <a:lnTo>
                    <a:pt x="75" y="11"/>
                  </a:lnTo>
                  <a:lnTo>
                    <a:pt x="71" y="12"/>
                  </a:lnTo>
                  <a:lnTo>
                    <a:pt x="67" y="14"/>
                  </a:lnTo>
                  <a:lnTo>
                    <a:pt x="62" y="16"/>
                  </a:lnTo>
                  <a:close/>
                  <a:moveTo>
                    <a:pt x="19" y="27"/>
                  </a:moveTo>
                  <a:lnTo>
                    <a:pt x="19" y="32"/>
                  </a:lnTo>
                  <a:lnTo>
                    <a:pt x="23" y="36"/>
                  </a:lnTo>
                  <a:lnTo>
                    <a:pt x="26" y="38"/>
                  </a:lnTo>
                  <a:lnTo>
                    <a:pt x="32" y="38"/>
                  </a:lnTo>
                  <a:lnTo>
                    <a:pt x="38" y="38"/>
                  </a:lnTo>
                  <a:lnTo>
                    <a:pt x="41" y="36"/>
                  </a:lnTo>
                  <a:lnTo>
                    <a:pt x="43" y="32"/>
                  </a:lnTo>
                  <a:lnTo>
                    <a:pt x="45" y="27"/>
                  </a:lnTo>
                  <a:lnTo>
                    <a:pt x="43" y="21"/>
                  </a:lnTo>
                  <a:lnTo>
                    <a:pt x="41" y="16"/>
                  </a:lnTo>
                  <a:lnTo>
                    <a:pt x="38" y="14"/>
                  </a:lnTo>
                  <a:lnTo>
                    <a:pt x="32" y="14"/>
                  </a:lnTo>
                  <a:lnTo>
                    <a:pt x="26" y="14"/>
                  </a:lnTo>
                  <a:lnTo>
                    <a:pt x="23" y="18"/>
                  </a:lnTo>
                  <a:lnTo>
                    <a:pt x="19" y="21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6" name="Freeform 48"/>
            <p:cNvSpPr>
              <a:spLocks/>
            </p:cNvSpPr>
            <p:nvPr/>
          </p:nvSpPr>
          <p:spPr bwMode="auto">
            <a:xfrm>
              <a:off x="1295" y="3885"/>
              <a:ext cx="59" cy="75"/>
            </a:xfrm>
            <a:custGeom>
              <a:avLst/>
              <a:gdLst/>
              <a:ahLst/>
              <a:cxnLst>
                <a:cxn ang="0">
                  <a:pos x="44" y="75"/>
                </a:cxn>
                <a:cxn ang="0">
                  <a:pos x="44" y="28"/>
                </a:cxn>
                <a:cxn ang="0">
                  <a:pos x="42" y="20"/>
                </a:cxn>
                <a:cxn ang="0">
                  <a:pos x="42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3" y="75"/>
                </a:cxn>
                <a:cxn ang="0">
                  <a:pos x="3" y="22"/>
                </a:cxn>
                <a:cxn ang="0">
                  <a:pos x="3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6" y="6"/>
                </a:cxn>
                <a:cxn ang="0">
                  <a:pos x="18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4" y="75"/>
                </a:cxn>
              </a:cxnLst>
              <a:rect l="0" t="0" r="r" b="b"/>
              <a:pathLst>
                <a:path w="59" h="75">
                  <a:moveTo>
                    <a:pt x="44" y="75"/>
                  </a:moveTo>
                  <a:lnTo>
                    <a:pt x="44" y="28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3" y="75"/>
                  </a:lnTo>
                  <a:lnTo>
                    <a:pt x="3" y="22"/>
                  </a:lnTo>
                  <a:lnTo>
                    <a:pt x="3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6" y="6"/>
                  </a:lnTo>
                  <a:lnTo>
                    <a:pt x="18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4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7" name="Freeform 49"/>
            <p:cNvSpPr>
              <a:spLocks noEditPoints="1"/>
            </p:cNvSpPr>
            <p:nvPr/>
          </p:nvSpPr>
          <p:spPr bwMode="auto">
            <a:xfrm>
              <a:off x="1378" y="3856"/>
              <a:ext cx="22" cy="104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9" y="2"/>
                </a:cxn>
                <a:cxn ang="0">
                  <a:pos x="21" y="6"/>
                </a:cxn>
                <a:cxn ang="0">
                  <a:pos x="22" y="10"/>
                </a:cxn>
                <a:cxn ang="0">
                  <a:pos x="21" y="15"/>
                </a:cxn>
                <a:cxn ang="0">
                  <a:pos x="19" y="19"/>
                </a:cxn>
                <a:cxn ang="0">
                  <a:pos x="15" y="20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4" y="19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2" y="104"/>
                </a:cxn>
                <a:cxn ang="0">
                  <a:pos x="2" y="33"/>
                </a:cxn>
                <a:cxn ang="0">
                  <a:pos x="19" y="29"/>
                </a:cxn>
                <a:cxn ang="0">
                  <a:pos x="19" y="104"/>
                </a:cxn>
                <a:cxn ang="0">
                  <a:pos x="2" y="104"/>
                </a:cxn>
              </a:cxnLst>
              <a:rect l="0" t="0" r="r" b="b"/>
              <a:pathLst>
                <a:path w="22" h="104">
                  <a:moveTo>
                    <a:pt x="0" y="10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2" y="10"/>
                  </a:lnTo>
                  <a:lnTo>
                    <a:pt x="21" y="15"/>
                  </a:lnTo>
                  <a:lnTo>
                    <a:pt x="19" y="19"/>
                  </a:lnTo>
                  <a:lnTo>
                    <a:pt x="15" y="20"/>
                  </a:lnTo>
                  <a:lnTo>
                    <a:pt x="11" y="20"/>
                  </a:lnTo>
                  <a:lnTo>
                    <a:pt x="6" y="20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0"/>
                  </a:lnTo>
                  <a:close/>
                  <a:moveTo>
                    <a:pt x="2" y="104"/>
                  </a:moveTo>
                  <a:lnTo>
                    <a:pt x="2" y="33"/>
                  </a:lnTo>
                  <a:lnTo>
                    <a:pt x="19" y="29"/>
                  </a:lnTo>
                  <a:lnTo>
                    <a:pt x="19" y="104"/>
                  </a:lnTo>
                  <a:lnTo>
                    <a:pt x="2" y="10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8" name="Freeform 50"/>
            <p:cNvSpPr>
              <a:spLocks/>
            </p:cNvSpPr>
            <p:nvPr/>
          </p:nvSpPr>
          <p:spPr bwMode="auto">
            <a:xfrm>
              <a:off x="1421" y="3885"/>
              <a:ext cx="59" cy="75"/>
            </a:xfrm>
            <a:custGeom>
              <a:avLst/>
              <a:gdLst/>
              <a:ahLst/>
              <a:cxnLst>
                <a:cxn ang="0">
                  <a:pos x="42" y="75"/>
                </a:cxn>
                <a:cxn ang="0">
                  <a:pos x="42" y="28"/>
                </a:cxn>
                <a:cxn ang="0">
                  <a:pos x="42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2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2" y="75"/>
                </a:cxn>
              </a:cxnLst>
              <a:rect l="0" t="0" r="r" b="b"/>
              <a:pathLst>
                <a:path w="59" h="75">
                  <a:moveTo>
                    <a:pt x="42" y="75"/>
                  </a:moveTo>
                  <a:lnTo>
                    <a:pt x="42" y="28"/>
                  </a:lnTo>
                  <a:lnTo>
                    <a:pt x="42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2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2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19" name="Freeform 51"/>
            <p:cNvSpPr>
              <a:spLocks noEditPoints="1"/>
            </p:cNvSpPr>
            <p:nvPr/>
          </p:nvSpPr>
          <p:spPr bwMode="auto">
            <a:xfrm>
              <a:off x="1501" y="3884"/>
              <a:ext cx="76" cy="103"/>
            </a:xfrm>
            <a:custGeom>
              <a:avLst/>
              <a:gdLst/>
              <a:ahLst/>
              <a:cxnLst>
                <a:cxn ang="0">
                  <a:pos x="59" y="14"/>
                </a:cxn>
                <a:cxn ang="0">
                  <a:pos x="57" y="14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7"/>
                </a:cxn>
                <a:cxn ang="0">
                  <a:pos x="33" y="49"/>
                </a:cxn>
                <a:cxn ang="0">
                  <a:pos x="26" y="54"/>
                </a:cxn>
                <a:cxn ang="0">
                  <a:pos x="24" y="58"/>
                </a:cxn>
                <a:cxn ang="0">
                  <a:pos x="26" y="60"/>
                </a:cxn>
                <a:cxn ang="0">
                  <a:pos x="35" y="60"/>
                </a:cxn>
                <a:cxn ang="0">
                  <a:pos x="48" y="60"/>
                </a:cxn>
                <a:cxn ang="0">
                  <a:pos x="59" y="63"/>
                </a:cxn>
                <a:cxn ang="0">
                  <a:pos x="64" y="72"/>
                </a:cxn>
                <a:cxn ang="0">
                  <a:pos x="63" y="92"/>
                </a:cxn>
                <a:cxn ang="0">
                  <a:pos x="33" y="103"/>
                </a:cxn>
                <a:cxn ang="0">
                  <a:pos x="5" y="96"/>
                </a:cxn>
                <a:cxn ang="0">
                  <a:pos x="0" y="81"/>
                </a:cxn>
                <a:cxn ang="0">
                  <a:pos x="1" y="76"/>
                </a:cxn>
                <a:cxn ang="0">
                  <a:pos x="16" y="76"/>
                </a:cxn>
                <a:cxn ang="0">
                  <a:pos x="16" y="80"/>
                </a:cxn>
                <a:cxn ang="0">
                  <a:pos x="16" y="85"/>
                </a:cxn>
                <a:cxn ang="0">
                  <a:pos x="26" y="90"/>
                </a:cxn>
                <a:cxn ang="0">
                  <a:pos x="39" y="90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4"/>
                </a:cxn>
                <a:cxn ang="0">
                  <a:pos x="37" y="70"/>
                </a:cxn>
                <a:cxn ang="0">
                  <a:pos x="20" y="70"/>
                </a:cxn>
                <a:cxn ang="0">
                  <a:pos x="9" y="67"/>
                </a:cxn>
                <a:cxn ang="0">
                  <a:pos x="5" y="63"/>
                </a:cxn>
                <a:cxn ang="0">
                  <a:pos x="5" y="56"/>
                </a:cxn>
                <a:cxn ang="0">
                  <a:pos x="11" y="50"/>
                </a:cxn>
                <a:cxn ang="0">
                  <a:pos x="18" y="47"/>
                </a:cxn>
                <a:cxn ang="0">
                  <a:pos x="7" y="40"/>
                </a:cxn>
                <a:cxn ang="0">
                  <a:pos x="1" y="27"/>
                </a:cxn>
                <a:cxn ang="0">
                  <a:pos x="5" y="14"/>
                </a:cxn>
                <a:cxn ang="0">
                  <a:pos x="16" y="5"/>
                </a:cxn>
                <a:cxn ang="0">
                  <a:pos x="31" y="1"/>
                </a:cxn>
                <a:cxn ang="0">
                  <a:pos x="44" y="3"/>
                </a:cxn>
                <a:cxn ang="0">
                  <a:pos x="53" y="5"/>
                </a:cxn>
                <a:cxn ang="0">
                  <a:pos x="68" y="0"/>
                </a:cxn>
                <a:cxn ang="0">
                  <a:pos x="72" y="12"/>
                </a:cxn>
                <a:cxn ang="0">
                  <a:pos x="63" y="16"/>
                </a:cxn>
                <a:cxn ang="0">
                  <a:pos x="20" y="32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2"/>
                </a:cxn>
                <a:cxn ang="0">
                  <a:pos x="44" y="21"/>
                </a:cxn>
                <a:cxn ang="0">
                  <a:pos x="37" y="14"/>
                </a:cxn>
                <a:cxn ang="0">
                  <a:pos x="26" y="14"/>
                </a:cxn>
                <a:cxn ang="0">
                  <a:pos x="20" y="21"/>
                </a:cxn>
              </a:cxnLst>
              <a:rect l="0" t="0" r="r" b="b"/>
              <a:pathLst>
                <a:path w="76" h="103">
                  <a:moveTo>
                    <a:pt x="63" y="16"/>
                  </a:moveTo>
                  <a:lnTo>
                    <a:pt x="59" y="14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6"/>
                  </a:lnTo>
                  <a:lnTo>
                    <a:pt x="59" y="18"/>
                  </a:lnTo>
                  <a:lnTo>
                    <a:pt x="61" y="21"/>
                  </a:lnTo>
                  <a:lnTo>
                    <a:pt x="61" y="27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3" y="43"/>
                  </a:lnTo>
                  <a:lnTo>
                    <a:pt x="48" y="47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0"/>
                  </a:lnTo>
                  <a:lnTo>
                    <a:pt x="26" y="54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3" y="61"/>
                  </a:lnTo>
                  <a:lnTo>
                    <a:pt x="59" y="63"/>
                  </a:lnTo>
                  <a:lnTo>
                    <a:pt x="63" y="69"/>
                  </a:lnTo>
                  <a:lnTo>
                    <a:pt x="64" y="72"/>
                  </a:lnTo>
                  <a:lnTo>
                    <a:pt x="66" y="80"/>
                  </a:lnTo>
                  <a:lnTo>
                    <a:pt x="63" y="92"/>
                  </a:lnTo>
                  <a:lnTo>
                    <a:pt x="51" y="101"/>
                  </a:lnTo>
                  <a:lnTo>
                    <a:pt x="33" y="103"/>
                  </a:lnTo>
                  <a:lnTo>
                    <a:pt x="16" y="101"/>
                  </a:lnTo>
                  <a:lnTo>
                    <a:pt x="5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1" y="80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16" y="76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1"/>
                  </a:lnTo>
                  <a:lnTo>
                    <a:pt x="16" y="85"/>
                  </a:lnTo>
                  <a:lnTo>
                    <a:pt x="20" y="89"/>
                  </a:lnTo>
                  <a:lnTo>
                    <a:pt x="26" y="90"/>
                  </a:lnTo>
                  <a:lnTo>
                    <a:pt x="33" y="92"/>
                  </a:lnTo>
                  <a:lnTo>
                    <a:pt x="39" y="90"/>
                  </a:lnTo>
                  <a:lnTo>
                    <a:pt x="42" y="90"/>
                  </a:lnTo>
                  <a:lnTo>
                    <a:pt x="46" y="87"/>
                  </a:lnTo>
                  <a:lnTo>
                    <a:pt x="50" y="85"/>
                  </a:lnTo>
                  <a:lnTo>
                    <a:pt x="50" y="80"/>
                  </a:lnTo>
                  <a:lnTo>
                    <a:pt x="50" y="76"/>
                  </a:lnTo>
                  <a:lnTo>
                    <a:pt x="46" y="74"/>
                  </a:lnTo>
                  <a:lnTo>
                    <a:pt x="42" y="72"/>
                  </a:lnTo>
                  <a:lnTo>
                    <a:pt x="37" y="70"/>
                  </a:lnTo>
                  <a:lnTo>
                    <a:pt x="29" y="70"/>
                  </a:lnTo>
                  <a:lnTo>
                    <a:pt x="20" y="70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5"/>
                  </a:lnTo>
                  <a:lnTo>
                    <a:pt x="5" y="63"/>
                  </a:lnTo>
                  <a:lnTo>
                    <a:pt x="5" y="60"/>
                  </a:lnTo>
                  <a:lnTo>
                    <a:pt x="5" y="56"/>
                  </a:lnTo>
                  <a:lnTo>
                    <a:pt x="7" y="52"/>
                  </a:lnTo>
                  <a:lnTo>
                    <a:pt x="11" y="50"/>
                  </a:lnTo>
                  <a:lnTo>
                    <a:pt x="14" y="49"/>
                  </a:lnTo>
                  <a:lnTo>
                    <a:pt x="18" y="47"/>
                  </a:lnTo>
                  <a:lnTo>
                    <a:pt x="11" y="43"/>
                  </a:lnTo>
                  <a:lnTo>
                    <a:pt x="7" y="40"/>
                  </a:lnTo>
                  <a:lnTo>
                    <a:pt x="3" y="34"/>
                  </a:lnTo>
                  <a:lnTo>
                    <a:pt x="1" y="27"/>
                  </a:lnTo>
                  <a:lnTo>
                    <a:pt x="3" y="20"/>
                  </a:lnTo>
                  <a:lnTo>
                    <a:pt x="5" y="14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39" y="3"/>
                  </a:lnTo>
                  <a:lnTo>
                    <a:pt x="44" y="3"/>
                  </a:lnTo>
                  <a:lnTo>
                    <a:pt x="50" y="5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2"/>
                  </a:lnTo>
                  <a:lnTo>
                    <a:pt x="66" y="14"/>
                  </a:lnTo>
                  <a:lnTo>
                    <a:pt x="63" y="16"/>
                  </a:lnTo>
                  <a:close/>
                  <a:moveTo>
                    <a:pt x="18" y="27"/>
                  </a:moveTo>
                  <a:lnTo>
                    <a:pt x="20" y="32"/>
                  </a:lnTo>
                  <a:lnTo>
                    <a:pt x="22" y="36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6"/>
                  </a:lnTo>
                  <a:lnTo>
                    <a:pt x="44" y="32"/>
                  </a:lnTo>
                  <a:lnTo>
                    <a:pt x="44" y="27"/>
                  </a:lnTo>
                  <a:lnTo>
                    <a:pt x="44" y="21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1" y="14"/>
                  </a:lnTo>
                  <a:lnTo>
                    <a:pt x="26" y="14"/>
                  </a:lnTo>
                  <a:lnTo>
                    <a:pt x="22" y="18"/>
                  </a:lnTo>
                  <a:lnTo>
                    <a:pt x="20" y="21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0" name="Freeform 52"/>
            <p:cNvSpPr>
              <a:spLocks/>
            </p:cNvSpPr>
            <p:nvPr/>
          </p:nvSpPr>
          <p:spPr bwMode="auto">
            <a:xfrm>
              <a:off x="1582" y="3885"/>
              <a:ext cx="58" cy="77"/>
            </a:xfrm>
            <a:custGeom>
              <a:avLst/>
              <a:gdLst/>
              <a:ahLst/>
              <a:cxnLst>
                <a:cxn ang="0">
                  <a:pos x="28" y="77"/>
                </a:cxn>
                <a:cxn ang="0">
                  <a:pos x="19" y="77"/>
                </a:cxn>
                <a:cxn ang="0">
                  <a:pos x="9" y="73"/>
                </a:cxn>
                <a:cxn ang="0">
                  <a:pos x="0" y="69"/>
                </a:cxn>
                <a:cxn ang="0">
                  <a:pos x="6" y="59"/>
                </a:cxn>
                <a:cxn ang="0">
                  <a:pos x="13" y="62"/>
                </a:cxn>
                <a:cxn ang="0">
                  <a:pos x="21" y="64"/>
                </a:cxn>
                <a:cxn ang="0">
                  <a:pos x="30" y="66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1" y="59"/>
                </a:cxn>
                <a:cxn ang="0">
                  <a:pos x="41" y="55"/>
                </a:cxn>
                <a:cxn ang="0">
                  <a:pos x="41" y="51"/>
                </a:cxn>
                <a:cxn ang="0">
                  <a:pos x="39" y="49"/>
                </a:cxn>
                <a:cxn ang="0">
                  <a:pos x="35" y="46"/>
                </a:cxn>
                <a:cxn ang="0">
                  <a:pos x="30" y="46"/>
                </a:cxn>
                <a:cxn ang="0">
                  <a:pos x="21" y="42"/>
                </a:cxn>
                <a:cxn ang="0">
                  <a:pos x="13" y="40"/>
                </a:cxn>
                <a:cxn ang="0">
                  <a:pos x="8" y="37"/>
                </a:cxn>
                <a:cxn ang="0">
                  <a:pos x="4" y="30"/>
                </a:cxn>
                <a:cxn ang="0">
                  <a:pos x="4" y="24"/>
                </a:cxn>
                <a:cxn ang="0">
                  <a:pos x="4" y="15"/>
                </a:cxn>
                <a:cxn ang="0">
                  <a:pos x="8" y="10"/>
                </a:cxn>
                <a:cxn ang="0">
                  <a:pos x="13" y="4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48" y="4"/>
                </a:cxn>
                <a:cxn ang="0">
                  <a:pos x="56" y="6"/>
                </a:cxn>
                <a:cxn ang="0">
                  <a:pos x="50" y="17"/>
                </a:cxn>
                <a:cxn ang="0">
                  <a:pos x="43" y="15"/>
                </a:cxn>
                <a:cxn ang="0">
                  <a:pos x="37" y="13"/>
                </a:cxn>
                <a:cxn ang="0">
                  <a:pos x="32" y="11"/>
                </a:cxn>
                <a:cxn ang="0">
                  <a:pos x="26" y="13"/>
                </a:cxn>
                <a:cxn ang="0">
                  <a:pos x="24" y="15"/>
                </a:cxn>
                <a:cxn ang="0">
                  <a:pos x="21" y="17"/>
                </a:cxn>
                <a:cxn ang="0">
                  <a:pos x="21" y="20"/>
                </a:cxn>
                <a:cxn ang="0">
                  <a:pos x="21" y="26"/>
                </a:cxn>
                <a:cxn ang="0">
                  <a:pos x="24" y="28"/>
                </a:cxn>
                <a:cxn ang="0">
                  <a:pos x="30" y="30"/>
                </a:cxn>
                <a:cxn ang="0">
                  <a:pos x="39" y="31"/>
                </a:cxn>
                <a:cxn ang="0">
                  <a:pos x="47" y="35"/>
                </a:cxn>
                <a:cxn ang="0">
                  <a:pos x="52" y="39"/>
                </a:cxn>
                <a:cxn ang="0">
                  <a:pos x="56" y="42"/>
                </a:cxn>
                <a:cxn ang="0">
                  <a:pos x="58" y="48"/>
                </a:cxn>
                <a:cxn ang="0">
                  <a:pos x="58" y="53"/>
                </a:cxn>
                <a:cxn ang="0">
                  <a:pos x="54" y="66"/>
                </a:cxn>
                <a:cxn ang="0">
                  <a:pos x="45" y="73"/>
                </a:cxn>
                <a:cxn ang="0">
                  <a:pos x="28" y="77"/>
                </a:cxn>
              </a:cxnLst>
              <a:rect l="0" t="0" r="r" b="b"/>
              <a:pathLst>
                <a:path w="58" h="77">
                  <a:moveTo>
                    <a:pt x="28" y="77"/>
                  </a:moveTo>
                  <a:lnTo>
                    <a:pt x="19" y="77"/>
                  </a:lnTo>
                  <a:lnTo>
                    <a:pt x="9" y="73"/>
                  </a:lnTo>
                  <a:lnTo>
                    <a:pt x="0" y="69"/>
                  </a:lnTo>
                  <a:lnTo>
                    <a:pt x="6" y="59"/>
                  </a:lnTo>
                  <a:lnTo>
                    <a:pt x="13" y="62"/>
                  </a:lnTo>
                  <a:lnTo>
                    <a:pt x="21" y="64"/>
                  </a:lnTo>
                  <a:lnTo>
                    <a:pt x="30" y="66"/>
                  </a:lnTo>
                  <a:lnTo>
                    <a:pt x="35" y="64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1" y="55"/>
                  </a:lnTo>
                  <a:lnTo>
                    <a:pt x="41" y="51"/>
                  </a:lnTo>
                  <a:lnTo>
                    <a:pt x="39" y="49"/>
                  </a:lnTo>
                  <a:lnTo>
                    <a:pt x="35" y="46"/>
                  </a:lnTo>
                  <a:lnTo>
                    <a:pt x="30" y="46"/>
                  </a:lnTo>
                  <a:lnTo>
                    <a:pt x="21" y="42"/>
                  </a:lnTo>
                  <a:lnTo>
                    <a:pt x="13" y="40"/>
                  </a:lnTo>
                  <a:lnTo>
                    <a:pt x="8" y="37"/>
                  </a:lnTo>
                  <a:lnTo>
                    <a:pt x="4" y="30"/>
                  </a:lnTo>
                  <a:lnTo>
                    <a:pt x="4" y="24"/>
                  </a:lnTo>
                  <a:lnTo>
                    <a:pt x="4" y="15"/>
                  </a:lnTo>
                  <a:lnTo>
                    <a:pt x="8" y="10"/>
                  </a:lnTo>
                  <a:lnTo>
                    <a:pt x="13" y="4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8" y="4"/>
                  </a:lnTo>
                  <a:lnTo>
                    <a:pt x="56" y="6"/>
                  </a:lnTo>
                  <a:lnTo>
                    <a:pt x="50" y="17"/>
                  </a:lnTo>
                  <a:lnTo>
                    <a:pt x="43" y="15"/>
                  </a:lnTo>
                  <a:lnTo>
                    <a:pt x="37" y="13"/>
                  </a:lnTo>
                  <a:lnTo>
                    <a:pt x="32" y="11"/>
                  </a:lnTo>
                  <a:lnTo>
                    <a:pt x="26" y="13"/>
                  </a:lnTo>
                  <a:lnTo>
                    <a:pt x="24" y="15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21" y="26"/>
                  </a:lnTo>
                  <a:lnTo>
                    <a:pt x="24" y="28"/>
                  </a:lnTo>
                  <a:lnTo>
                    <a:pt x="30" y="30"/>
                  </a:lnTo>
                  <a:lnTo>
                    <a:pt x="39" y="31"/>
                  </a:lnTo>
                  <a:lnTo>
                    <a:pt x="47" y="35"/>
                  </a:lnTo>
                  <a:lnTo>
                    <a:pt x="52" y="39"/>
                  </a:lnTo>
                  <a:lnTo>
                    <a:pt x="56" y="42"/>
                  </a:lnTo>
                  <a:lnTo>
                    <a:pt x="58" y="48"/>
                  </a:lnTo>
                  <a:lnTo>
                    <a:pt x="58" y="53"/>
                  </a:lnTo>
                  <a:lnTo>
                    <a:pt x="54" y="66"/>
                  </a:lnTo>
                  <a:lnTo>
                    <a:pt x="45" y="73"/>
                  </a:lnTo>
                  <a:lnTo>
                    <a:pt x="28" y="7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1" name="Freeform 53"/>
            <p:cNvSpPr>
              <a:spLocks noEditPoints="1"/>
            </p:cNvSpPr>
            <p:nvPr/>
          </p:nvSpPr>
          <p:spPr bwMode="auto">
            <a:xfrm>
              <a:off x="1656" y="3885"/>
              <a:ext cx="63" cy="77"/>
            </a:xfrm>
            <a:custGeom>
              <a:avLst/>
              <a:gdLst/>
              <a:ahLst/>
              <a:cxnLst>
                <a:cxn ang="0">
                  <a:pos x="19" y="42"/>
                </a:cxn>
                <a:cxn ang="0">
                  <a:pos x="19" y="44"/>
                </a:cxn>
                <a:cxn ang="0">
                  <a:pos x="19" y="49"/>
                </a:cxn>
                <a:cxn ang="0">
                  <a:pos x="21" y="55"/>
                </a:cxn>
                <a:cxn ang="0">
                  <a:pos x="23" y="59"/>
                </a:cxn>
                <a:cxn ang="0">
                  <a:pos x="26" y="62"/>
                </a:cxn>
                <a:cxn ang="0">
                  <a:pos x="30" y="64"/>
                </a:cxn>
                <a:cxn ang="0">
                  <a:pos x="37" y="64"/>
                </a:cxn>
                <a:cxn ang="0">
                  <a:pos x="43" y="64"/>
                </a:cxn>
                <a:cxn ang="0">
                  <a:pos x="50" y="62"/>
                </a:cxn>
                <a:cxn ang="0">
                  <a:pos x="56" y="59"/>
                </a:cxn>
                <a:cxn ang="0">
                  <a:pos x="62" y="68"/>
                </a:cxn>
                <a:cxn ang="0">
                  <a:pos x="54" y="73"/>
                </a:cxn>
                <a:cxn ang="0">
                  <a:pos x="45" y="77"/>
                </a:cxn>
                <a:cxn ang="0">
                  <a:pos x="36" y="77"/>
                </a:cxn>
                <a:cxn ang="0">
                  <a:pos x="21" y="75"/>
                </a:cxn>
                <a:cxn ang="0">
                  <a:pos x="10" y="66"/>
                </a:cxn>
                <a:cxn ang="0">
                  <a:pos x="4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6" y="17"/>
                </a:cxn>
                <a:cxn ang="0">
                  <a:pos x="10" y="11"/>
                </a:cxn>
                <a:cxn ang="0">
                  <a:pos x="17" y="6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39" y="2"/>
                </a:cxn>
                <a:cxn ang="0">
                  <a:pos x="47" y="4"/>
                </a:cxn>
                <a:cxn ang="0">
                  <a:pos x="52" y="8"/>
                </a:cxn>
                <a:cxn ang="0">
                  <a:pos x="58" y="15"/>
                </a:cxn>
                <a:cxn ang="0">
                  <a:pos x="62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9" y="42"/>
                </a:cxn>
                <a:cxn ang="0">
                  <a:pos x="32" y="13"/>
                </a:cxn>
                <a:cxn ang="0">
                  <a:pos x="28" y="13"/>
                </a:cxn>
                <a:cxn ang="0">
                  <a:pos x="24" y="17"/>
                </a:cxn>
                <a:cxn ang="0">
                  <a:pos x="21" y="20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47" y="31"/>
                </a:cxn>
                <a:cxn ang="0">
                  <a:pos x="45" y="26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7" y="13"/>
                </a:cxn>
                <a:cxn ang="0">
                  <a:pos x="32" y="13"/>
                </a:cxn>
              </a:cxnLst>
              <a:rect l="0" t="0" r="r" b="b"/>
              <a:pathLst>
                <a:path w="63" h="77">
                  <a:moveTo>
                    <a:pt x="19" y="42"/>
                  </a:moveTo>
                  <a:lnTo>
                    <a:pt x="19" y="44"/>
                  </a:lnTo>
                  <a:lnTo>
                    <a:pt x="19" y="49"/>
                  </a:lnTo>
                  <a:lnTo>
                    <a:pt x="21" y="55"/>
                  </a:lnTo>
                  <a:lnTo>
                    <a:pt x="23" y="59"/>
                  </a:lnTo>
                  <a:lnTo>
                    <a:pt x="26" y="62"/>
                  </a:lnTo>
                  <a:lnTo>
                    <a:pt x="30" y="64"/>
                  </a:lnTo>
                  <a:lnTo>
                    <a:pt x="37" y="64"/>
                  </a:lnTo>
                  <a:lnTo>
                    <a:pt x="43" y="64"/>
                  </a:lnTo>
                  <a:lnTo>
                    <a:pt x="50" y="62"/>
                  </a:lnTo>
                  <a:lnTo>
                    <a:pt x="56" y="59"/>
                  </a:lnTo>
                  <a:lnTo>
                    <a:pt x="62" y="68"/>
                  </a:lnTo>
                  <a:lnTo>
                    <a:pt x="54" y="73"/>
                  </a:lnTo>
                  <a:lnTo>
                    <a:pt x="45" y="77"/>
                  </a:lnTo>
                  <a:lnTo>
                    <a:pt x="36" y="77"/>
                  </a:lnTo>
                  <a:lnTo>
                    <a:pt x="21" y="75"/>
                  </a:lnTo>
                  <a:lnTo>
                    <a:pt x="10" y="66"/>
                  </a:lnTo>
                  <a:lnTo>
                    <a:pt x="4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9" y="2"/>
                  </a:lnTo>
                  <a:lnTo>
                    <a:pt x="47" y="4"/>
                  </a:lnTo>
                  <a:lnTo>
                    <a:pt x="52" y="8"/>
                  </a:lnTo>
                  <a:lnTo>
                    <a:pt x="58" y="15"/>
                  </a:lnTo>
                  <a:lnTo>
                    <a:pt x="62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9" y="42"/>
                  </a:lnTo>
                  <a:close/>
                  <a:moveTo>
                    <a:pt x="32" y="13"/>
                  </a:moveTo>
                  <a:lnTo>
                    <a:pt x="28" y="13"/>
                  </a:lnTo>
                  <a:lnTo>
                    <a:pt x="24" y="17"/>
                  </a:lnTo>
                  <a:lnTo>
                    <a:pt x="21" y="20"/>
                  </a:lnTo>
                  <a:lnTo>
                    <a:pt x="19" y="26"/>
                  </a:lnTo>
                  <a:lnTo>
                    <a:pt x="19" y="31"/>
                  </a:lnTo>
                  <a:lnTo>
                    <a:pt x="47" y="31"/>
                  </a:lnTo>
                  <a:lnTo>
                    <a:pt x="45" y="26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7" y="13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2" name="Freeform 54"/>
            <p:cNvSpPr>
              <a:spLocks/>
            </p:cNvSpPr>
            <p:nvPr/>
          </p:nvSpPr>
          <p:spPr bwMode="auto">
            <a:xfrm>
              <a:off x="1732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28" y="85"/>
                </a:cxn>
                <a:cxn ang="0">
                  <a:pos x="34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6" y="96"/>
                </a:cxn>
                <a:cxn ang="0">
                  <a:pos x="28" y="96"/>
                </a:cxn>
                <a:cxn ang="0">
                  <a:pos x="21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0" y="87"/>
                </a:cxn>
                <a:cxn ang="0">
                  <a:pos x="10" y="83"/>
                </a:cxn>
                <a:cxn ang="0">
                  <a:pos x="8" y="78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8" y="21"/>
                </a:cxn>
                <a:cxn ang="0">
                  <a:pos x="8" y="12"/>
                </a:cxn>
                <a:cxn ang="0">
                  <a:pos x="10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28" y="85"/>
                  </a:lnTo>
                  <a:lnTo>
                    <a:pt x="34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6" y="96"/>
                  </a:lnTo>
                  <a:lnTo>
                    <a:pt x="28" y="96"/>
                  </a:lnTo>
                  <a:lnTo>
                    <a:pt x="21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0" y="87"/>
                  </a:lnTo>
                  <a:lnTo>
                    <a:pt x="10" y="83"/>
                  </a:lnTo>
                  <a:lnTo>
                    <a:pt x="8" y="78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8" y="21"/>
                  </a:lnTo>
                  <a:lnTo>
                    <a:pt x="8" y="12"/>
                  </a:lnTo>
                  <a:lnTo>
                    <a:pt x="10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3" name="Freeform 55"/>
            <p:cNvSpPr>
              <a:spLocks noEditPoints="1"/>
            </p:cNvSpPr>
            <p:nvPr/>
          </p:nvSpPr>
          <p:spPr bwMode="auto">
            <a:xfrm>
              <a:off x="1788" y="3885"/>
              <a:ext cx="63" cy="79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52" y="75"/>
                </a:cxn>
                <a:cxn ang="0">
                  <a:pos x="48" y="73"/>
                </a:cxn>
                <a:cxn ang="0">
                  <a:pos x="44" y="68"/>
                </a:cxn>
                <a:cxn ang="0">
                  <a:pos x="39" y="73"/>
                </a:cxn>
                <a:cxn ang="0">
                  <a:pos x="33" y="77"/>
                </a:cxn>
                <a:cxn ang="0">
                  <a:pos x="24" y="77"/>
                </a:cxn>
                <a:cxn ang="0">
                  <a:pos x="17" y="77"/>
                </a:cxn>
                <a:cxn ang="0">
                  <a:pos x="11" y="75"/>
                </a:cxn>
                <a:cxn ang="0">
                  <a:pos x="6" y="71"/>
                </a:cxn>
                <a:cxn ang="0">
                  <a:pos x="4" y="66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6" y="42"/>
                </a:cxn>
                <a:cxn ang="0">
                  <a:pos x="17" y="33"/>
                </a:cxn>
                <a:cxn ang="0">
                  <a:pos x="37" y="30"/>
                </a:cxn>
                <a:cxn ang="0">
                  <a:pos x="43" y="30"/>
                </a:cxn>
                <a:cxn ang="0">
                  <a:pos x="43" y="26"/>
                </a:cxn>
                <a:cxn ang="0">
                  <a:pos x="43" y="22"/>
                </a:cxn>
                <a:cxn ang="0">
                  <a:pos x="41" y="19"/>
                </a:cxn>
                <a:cxn ang="0">
                  <a:pos x="39" y="15"/>
                </a:cxn>
                <a:cxn ang="0">
                  <a:pos x="37" y="15"/>
                </a:cxn>
                <a:cxn ang="0">
                  <a:pos x="32" y="13"/>
                </a:cxn>
                <a:cxn ang="0">
                  <a:pos x="26" y="15"/>
                </a:cxn>
                <a:cxn ang="0">
                  <a:pos x="20" y="15"/>
                </a:cxn>
                <a:cxn ang="0">
                  <a:pos x="17" y="19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9" y="22"/>
                </a:cxn>
                <a:cxn ang="0">
                  <a:pos x="2" y="11"/>
                </a:cxn>
                <a:cxn ang="0">
                  <a:pos x="19" y="2"/>
                </a:cxn>
                <a:cxn ang="0">
                  <a:pos x="33" y="0"/>
                </a:cxn>
                <a:cxn ang="0">
                  <a:pos x="43" y="2"/>
                </a:cxn>
                <a:cxn ang="0">
                  <a:pos x="48" y="4"/>
                </a:cxn>
                <a:cxn ang="0">
                  <a:pos x="54" y="8"/>
                </a:cxn>
                <a:cxn ang="0">
                  <a:pos x="56" y="13"/>
                </a:cxn>
                <a:cxn ang="0">
                  <a:pos x="57" y="15"/>
                </a:cxn>
                <a:cxn ang="0">
                  <a:pos x="57" y="19"/>
                </a:cxn>
                <a:cxn ang="0">
                  <a:pos x="57" y="24"/>
                </a:cxn>
                <a:cxn ang="0">
                  <a:pos x="57" y="31"/>
                </a:cxn>
                <a:cxn ang="0">
                  <a:pos x="57" y="51"/>
                </a:cxn>
                <a:cxn ang="0">
                  <a:pos x="57" y="57"/>
                </a:cxn>
                <a:cxn ang="0">
                  <a:pos x="57" y="62"/>
                </a:cxn>
                <a:cxn ang="0">
                  <a:pos x="61" y="66"/>
                </a:cxn>
                <a:cxn ang="0">
                  <a:pos x="63" y="68"/>
                </a:cxn>
                <a:cxn ang="0">
                  <a:pos x="56" y="79"/>
                </a:cxn>
                <a:cxn ang="0">
                  <a:pos x="39" y="40"/>
                </a:cxn>
                <a:cxn ang="0">
                  <a:pos x="32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20" y="48"/>
                </a:cxn>
                <a:cxn ang="0">
                  <a:pos x="19" y="49"/>
                </a:cxn>
                <a:cxn ang="0">
                  <a:pos x="19" y="55"/>
                </a:cxn>
                <a:cxn ang="0">
                  <a:pos x="19" y="59"/>
                </a:cxn>
                <a:cxn ang="0">
                  <a:pos x="20" y="62"/>
                </a:cxn>
                <a:cxn ang="0">
                  <a:pos x="24" y="66"/>
                </a:cxn>
                <a:cxn ang="0">
                  <a:pos x="28" y="66"/>
                </a:cxn>
                <a:cxn ang="0">
                  <a:pos x="33" y="64"/>
                </a:cxn>
                <a:cxn ang="0">
                  <a:pos x="37" y="62"/>
                </a:cxn>
                <a:cxn ang="0">
                  <a:pos x="41" y="59"/>
                </a:cxn>
                <a:cxn ang="0">
                  <a:pos x="41" y="40"/>
                </a:cxn>
                <a:cxn ang="0">
                  <a:pos x="41" y="40"/>
                </a:cxn>
                <a:cxn ang="0">
                  <a:pos x="39" y="40"/>
                </a:cxn>
              </a:cxnLst>
              <a:rect l="0" t="0" r="r" b="b"/>
              <a:pathLst>
                <a:path w="63" h="79">
                  <a:moveTo>
                    <a:pt x="56" y="79"/>
                  </a:moveTo>
                  <a:lnTo>
                    <a:pt x="52" y="75"/>
                  </a:lnTo>
                  <a:lnTo>
                    <a:pt x="48" y="73"/>
                  </a:lnTo>
                  <a:lnTo>
                    <a:pt x="44" y="68"/>
                  </a:lnTo>
                  <a:lnTo>
                    <a:pt x="39" y="73"/>
                  </a:lnTo>
                  <a:lnTo>
                    <a:pt x="33" y="77"/>
                  </a:lnTo>
                  <a:lnTo>
                    <a:pt x="24" y="77"/>
                  </a:lnTo>
                  <a:lnTo>
                    <a:pt x="17" y="77"/>
                  </a:lnTo>
                  <a:lnTo>
                    <a:pt x="11" y="75"/>
                  </a:lnTo>
                  <a:lnTo>
                    <a:pt x="6" y="71"/>
                  </a:lnTo>
                  <a:lnTo>
                    <a:pt x="4" y="66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6" y="42"/>
                  </a:lnTo>
                  <a:lnTo>
                    <a:pt x="17" y="33"/>
                  </a:lnTo>
                  <a:lnTo>
                    <a:pt x="37" y="30"/>
                  </a:lnTo>
                  <a:lnTo>
                    <a:pt x="43" y="30"/>
                  </a:lnTo>
                  <a:lnTo>
                    <a:pt x="43" y="26"/>
                  </a:lnTo>
                  <a:lnTo>
                    <a:pt x="43" y="22"/>
                  </a:lnTo>
                  <a:lnTo>
                    <a:pt x="41" y="19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2" y="13"/>
                  </a:lnTo>
                  <a:lnTo>
                    <a:pt x="26" y="15"/>
                  </a:lnTo>
                  <a:lnTo>
                    <a:pt x="20" y="15"/>
                  </a:lnTo>
                  <a:lnTo>
                    <a:pt x="17" y="19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9" y="22"/>
                  </a:lnTo>
                  <a:lnTo>
                    <a:pt x="2" y="11"/>
                  </a:lnTo>
                  <a:lnTo>
                    <a:pt x="19" y="2"/>
                  </a:lnTo>
                  <a:lnTo>
                    <a:pt x="33" y="0"/>
                  </a:lnTo>
                  <a:lnTo>
                    <a:pt x="43" y="2"/>
                  </a:lnTo>
                  <a:lnTo>
                    <a:pt x="48" y="4"/>
                  </a:lnTo>
                  <a:lnTo>
                    <a:pt x="54" y="8"/>
                  </a:lnTo>
                  <a:lnTo>
                    <a:pt x="56" y="13"/>
                  </a:lnTo>
                  <a:lnTo>
                    <a:pt x="57" y="15"/>
                  </a:lnTo>
                  <a:lnTo>
                    <a:pt x="57" y="19"/>
                  </a:lnTo>
                  <a:lnTo>
                    <a:pt x="57" y="24"/>
                  </a:lnTo>
                  <a:lnTo>
                    <a:pt x="57" y="31"/>
                  </a:lnTo>
                  <a:lnTo>
                    <a:pt x="57" y="51"/>
                  </a:lnTo>
                  <a:lnTo>
                    <a:pt x="57" y="57"/>
                  </a:lnTo>
                  <a:lnTo>
                    <a:pt x="57" y="62"/>
                  </a:lnTo>
                  <a:lnTo>
                    <a:pt x="61" y="66"/>
                  </a:lnTo>
                  <a:lnTo>
                    <a:pt x="63" y="68"/>
                  </a:lnTo>
                  <a:lnTo>
                    <a:pt x="56" y="79"/>
                  </a:lnTo>
                  <a:close/>
                  <a:moveTo>
                    <a:pt x="39" y="40"/>
                  </a:moveTo>
                  <a:lnTo>
                    <a:pt x="32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20" y="48"/>
                  </a:lnTo>
                  <a:lnTo>
                    <a:pt x="19" y="49"/>
                  </a:lnTo>
                  <a:lnTo>
                    <a:pt x="19" y="55"/>
                  </a:lnTo>
                  <a:lnTo>
                    <a:pt x="19" y="59"/>
                  </a:lnTo>
                  <a:lnTo>
                    <a:pt x="20" y="62"/>
                  </a:lnTo>
                  <a:lnTo>
                    <a:pt x="24" y="66"/>
                  </a:lnTo>
                  <a:lnTo>
                    <a:pt x="28" y="66"/>
                  </a:lnTo>
                  <a:lnTo>
                    <a:pt x="33" y="64"/>
                  </a:lnTo>
                  <a:lnTo>
                    <a:pt x="37" y="62"/>
                  </a:lnTo>
                  <a:lnTo>
                    <a:pt x="41" y="59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4" name="Freeform 56"/>
            <p:cNvSpPr>
              <a:spLocks/>
            </p:cNvSpPr>
            <p:nvPr/>
          </p:nvSpPr>
          <p:spPr bwMode="auto">
            <a:xfrm>
              <a:off x="1864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30" y="85"/>
                </a:cxn>
                <a:cxn ang="0">
                  <a:pos x="33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5" y="96"/>
                </a:cxn>
                <a:cxn ang="0">
                  <a:pos x="28" y="96"/>
                </a:cxn>
                <a:cxn ang="0">
                  <a:pos x="22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1" y="87"/>
                </a:cxn>
                <a:cxn ang="0">
                  <a:pos x="9" y="83"/>
                </a:cxn>
                <a:cxn ang="0">
                  <a:pos x="9" y="78"/>
                </a:cxn>
                <a:cxn ang="0">
                  <a:pos x="9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9" y="21"/>
                </a:cxn>
                <a:cxn ang="0">
                  <a:pos x="9" y="12"/>
                </a:cxn>
                <a:cxn ang="0">
                  <a:pos x="9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30" y="85"/>
                  </a:lnTo>
                  <a:lnTo>
                    <a:pt x="33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5" y="96"/>
                  </a:lnTo>
                  <a:lnTo>
                    <a:pt x="28" y="96"/>
                  </a:lnTo>
                  <a:lnTo>
                    <a:pt x="22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9" y="83"/>
                  </a:lnTo>
                  <a:lnTo>
                    <a:pt x="9" y="78"/>
                  </a:lnTo>
                  <a:lnTo>
                    <a:pt x="9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9" y="21"/>
                  </a:lnTo>
                  <a:lnTo>
                    <a:pt x="9" y="12"/>
                  </a:lnTo>
                  <a:lnTo>
                    <a:pt x="9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5" name="Freeform 57"/>
            <p:cNvSpPr>
              <a:spLocks noEditPoints="1"/>
            </p:cNvSpPr>
            <p:nvPr/>
          </p:nvSpPr>
          <p:spPr bwMode="auto">
            <a:xfrm>
              <a:off x="1920" y="3885"/>
              <a:ext cx="63" cy="77"/>
            </a:xfrm>
            <a:custGeom>
              <a:avLst/>
              <a:gdLst/>
              <a:ahLst/>
              <a:cxnLst>
                <a:cxn ang="0">
                  <a:pos x="18" y="42"/>
                </a:cxn>
                <a:cxn ang="0">
                  <a:pos x="18" y="44"/>
                </a:cxn>
                <a:cxn ang="0">
                  <a:pos x="18" y="49"/>
                </a:cxn>
                <a:cxn ang="0">
                  <a:pos x="20" y="55"/>
                </a:cxn>
                <a:cxn ang="0">
                  <a:pos x="22" y="59"/>
                </a:cxn>
                <a:cxn ang="0">
                  <a:pos x="26" y="62"/>
                </a:cxn>
                <a:cxn ang="0">
                  <a:pos x="29" y="64"/>
                </a:cxn>
                <a:cxn ang="0">
                  <a:pos x="37" y="64"/>
                </a:cxn>
                <a:cxn ang="0">
                  <a:pos x="42" y="64"/>
                </a:cxn>
                <a:cxn ang="0">
                  <a:pos x="50" y="62"/>
                </a:cxn>
                <a:cxn ang="0">
                  <a:pos x="55" y="59"/>
                </a:cxn>
                <a:cxn ang="0">
                  <a:pos x="61" y="68"/>
                </a:cxn>
                <a:cxn ang="0">
                  <a:pos x="53" y="73"/>
                </a:cxn>
                <a:cxn ang="0">
                  <a:pos x="44" y="77"/>
                </a:cxn>
                <a:cxn ang="0">
                  <a:pos x="35" y="77"/>
                </a:cxn>
                <a:cxn ang="0">
                  <a:pos x="20" y="75"/>
                </a:cxn>
                <a:cxn ang="0">
                  <a:pos x="9" y="66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5" y="17"/>
                </a:cxn>
                <a:cxn ang="0">
                  <a:pos x="9" y="11"/>
                </a:cxn>
                <a:cxn ang="0">
                  <a:pos x="16" y="6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39" y="2"/>
                </a:cxn>
                <a:cxn ang="0">
                  <a:pos x="46" y="4"/>
                </a:cxn>
                <a:cxn ang="0">
                  <a:pos x="52" y="8"/>
                </a:cxn>
                <a:cxn ang="0">
                  <a:pos x="57" y="15"/>
                </a:cxn>
                <a:cxn ang="0">
                  <a:pos x="61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8" y="42"/>
                </a:cxn>
                <a:cxn ang="0">
                  <a:pos x="31" y="13"/>
                </a:cxn>
                <a:cxn ang="0">
                  <a:pos x="27" y="13"/>
                </a:cxn>
                <a:cxn ang="0">
                  <a:pos x="24" y="17"/>
                </a:cxn>
                <a:cxn ang="0">
                  <a:pos x="20" y="20"/>
                </a:cxn>
                <a:cxn ang="0">
                  <a:pos x="18" y="26"/>
                </a:cxn>
                <a:cxn ang="0">
                  <a:pos x="18" y="31"/>
                </a:cxn>
                <a:cxn ang="0">
                  <a:pos x="46" y="31"/>
                </a:cxn>
                <a:cxn ang="0">
                  <a:pos x="44" y="26"/>
                </a:cxn>
                <a:cxn ang="0">
                  <a:pos x="42" y="20"/>
                </a:cxn>
                <a:cxn ang="0">
                  <a:pos x="40" y="17"/>
                </a:cxn>
                <a:cxn ang="0">
                  <a:pos x="37" y="13"/>
                </a:cxn>
                <a:cxn ang="0">
                  <a:pos x="31" y="13"/>
                </a:cxn>
              </a:cxnLst>
              <a:rect l="0" t="0" r="r" b="b"/>
              <a:pathLst>
                <a:path w="63" h="77">
                  <a:moveTo>
                    <a:pt x="18" y="42"/>
                  </a:moveTo>
                  <a:lnTo>
                    <a:pt x="18" y="44"/>
                  </a:lnTo>
                  <a:lnTo>
                    <a:pt x="18" y="49"/>
                  </a:lnTo>
                  <a:lnTo>
                    <a:pt x="20" y="55"/>
                  </a:lnTo>
                  <a:lnTo>
                    <a:pt x="22" y="59"/>
                  </a:lnTo>
                  <a:lnTo>
                    <a:pt x="26" y="62"/>
                  </a:lnTo>
                  <a:lnTo>
                    <a:pt x="29" y="64"/>
                  </a:lnTo>
                  <a:lnTo>
                    <a:pt x="37" y="64"/>
                  </a:lnTo>
                  <a:lnTo>
                    <a:pt x="42" y="64"/>
                  </a:lnTo>
                  <a:lnTo>
                    <a:pt x="50" y="62"/>
                  </a:lnTo>
                  <a:lnTo>
                    <a:pt x="55" y="59"/>
                  </a:lnTo>
                  <a:lnTo>
                    <a:pt x="61" y="68"/>
                  </a:lnTo>
                  <a:lnTo>
                    <a:pt x="53" y="73"/>
                  </a:lnTo>
                  <a:lnTo>
                    <a:pt x="44" y="77"/>
                  </a:lnTo>
                  <a:lnTo>
                    <a:pt x="35" y="77"/>
                  </a:lnTo>
                  <a:lnTo>
                    <a:pt x="20" y="75"/>
                  </a:lnTo>
                  <a:lnTo>
                    <a:pt x="9" y="66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5" y="17"/>
                  </a:lnTo>
                  <a:lnTo>
                    <a:pt x="9" y="11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9" y="2"/>
                  </a:lnTo>
                  <a:lnTo>
                    <a:pt x="46" y="4"/>
                  </a:lnTo>
                  <a:lnTo>
                    <a:pt x="52" y="8"/>
                  </a:lnTo>
                  <a:lnTo>
                    <a:pt x="57" y="15"/>
                  </a:lnTo>
                  <a:lnTo>
                    <a:pt x="61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8" y="42"/>
                  </a:lnTo>
                  <a:close/>
                  <a:moveTo>
                    <a:pt x="31" y="13"/>
                  </a:moveTo>
                  <a:lnTo>
                    <a:pt x="27" y="13"/>
                  </a:lnTo>
                  <a:lnTo>
                    <a:pt x="24" y="17"/>
                  </a:lnTo>
                  <a:lnTo>
                    <a:pt x="20" y="20"/>
                  </a:lnTo>
                  <a:lnTo>
                    <a:pt x="18" y="26"/>
                  </a:lnTo>
                  <a:lnTo>
                    <a:pt x="18" y="31"/>
                  </a:lnTo>
                  <a:lnTo>
                    <a:pt x="46" y="31"/>
                  </a:lnTo>
                  <a:lnTo>
                    <a:pt x="44" y="26"/>
                  </a:lnTo>
                  <a:lnTo>
                    <a:pt x="42" y="20"/>
                  </a:lnTo>
                  <a:lnTo>
                    <a:pt x="40" y="17"/>
                  </a:lnTo>
                  <a:lnTo>
                    <a:pt x="37" y="13"/>
                  </a:lnTo>
                  <a:lnTo>
                    <a:pt x="31" y="1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6" name="Freeform 58"/>
            <p:cNvSpPr>
              <a:spLocks/>
            </p:cNvSpPr>
            <p:nvPr/>
          </p:nvSpPr>
          <p:spPr bwMode="auto">
            <a:xfrm>
              <a:off x="2001" y="3885"/>
              <a:ext cx="60" cy="75"/>
            </a:xfrm>
            <a:custGeom>
              <a:avLst/>
              <a:gdLst/>
              <a:ahLst/>
              <a:cxnLst>
                <a:cxn ang="0">
                  <a:pos x="45" y="75"/>
                </a:cxn>
                <a:cxn ang="0">
                  <a:pos x="45" y="28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0" y="15"/>
                </a:cxn>
                <a:cxn ang="0">
                  <a:pos x="24" y="19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4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4" y="2"/>
                </a:cxn>
                <a:cxn ang="0">
                  <a:pos x="41" y="0"/>
                </a:cxn>
                <a:cxn ang="0">
                  <a:pos x="47" y="2"/>
                </a:cxn>
                <a:cxn ang="0">
                  <a:pos x="52" y="4"/>
                </a:cxn>
                <a:cxn ang="0">
                  <a:pos x="56" y="8"/>
                </a:cxn>
                <a:cxn ang="0">
                  <a:pos x="60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5" y="75"/>
                </a:cxn>
              </a:cxnLst>
              <a:rect l="0" t="0" r="r" b="b"/>
              <a:pathLst>
                <a:path w="60" h="75">
                  <a:moveTo>
                    <a:pt x="45" y="75"/>
                  </a:moveTo>
                  <a:lnTo>
                    <a:pt x="45" y="28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0" y="15"/>
                  </a:lnTo>
                  <a:lnTo>
                    <a:pt x="24" y="19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4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60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7" name="Freeform 59"/>
            <p:cNvSpPr>
              <a:spLocks noEditPoints="1"/>
            </p:cNvSpPr>
            <p:nvPr/>
          </p:nvSpPr>
          <p:spPr bwMode="auto">
            <a:xfrm>
              <a:off x="1056" y="3717"/>
              <a:ext cx="66" cy="100"/>
            </a:xfrm>
            <a:custGeom>
              <a:avLst/>
              <a:gdLst/>
              <a:ahLst/>
              <a:cxnLst>
                <a:cxn ang="0">
                  <a:pos x="33" y="61"/>
                </a:cxn>
                <a:cxn ang="0">
                  <a:pos x="16" y="61"/>
                </a:cxn>
                <a:cxn ang="0">
                  <a:pos x="16" y="100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0" y="3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3" y="14"/>
                </a:cxn>
                <a:cxn ang="0">
                  <a:pos x="66" y="21"/>
                </a:cxn>
                <a:cxn ang="0">
                  <a:pos x="66" y="29"/>
                </a:cxn>
                <a:cxn ang="0">
                  <a:pos x="63" y="47"/>
                </a:cxn>
                <a:cxn ang="0">
                  <a:pos x="50" y="58"/>
                </a:cxn>
                <a:cxn ang="0">
                  <a:pos x="33" y="61"/>
                </a:cxn>
                <a:cxn ang="0">
                  <a:pos x="16" y="12"/>
                </a:cxn>
                <a:cxn ang="0">
                  <a:pos x="16" y="49"/>
                </a:cxn>
                <a:cxn ang="0">
                  <a:pos x="29" y="49"/>
                </a:cxn>
                <a:cxn ang="0">
                  <a:pos x="37" y="47"/>
                </a:cxn>
                <a:cxn ang="0">
                  <a:pos x="42" y="45"/>
                </a:cxn>
                <a:cxn ang="0">
                  <a:pos x="44" y="41"/>
                </a:cxn>
                <a:cxn ang="0">
                  <a:pos x="48" y="36"/>
                </a:cxn>
                <a:cxn ang="0">
                  <a:pos x="48" y="31"/>
                </a:cxn>
                <a:cxn ang="0">
                  <a:pos x="48" y="25"/>
                </a:cxn>
                <a:cxn ang="0">
                  <a:pos x="46" y="21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35" y="14"/>
                </a:cxn>
                <a:cxn ang="0">
                  <a:pos x="29" y="12"/>
                </a:cxn>
                <a:cxn ang="0">
                  <a:pos x="16" y="12"/>
                </a:cxn>
              </a:cxnLst>
              <a:rect l="0" t="0" r="r" b="b"/>
              <a:pathLst>
                <a:path w="66" h="100">
                  <a:moveTo>
                    <a:pt x="33" y="61"/>
                  </a:moveTo>
                  <a:lnTo>
                    <a:pt x="16" y="61"/>
                  </a:lnTo>
                  <a:lnTo>
                    <a:pt x="16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0" y="3"/>
                  </a:lnTo>
                  <a:lnTo>
                    <a:pt x="53" y="5"/>
                  </a:lnTo>
                  <a:lnTo>
                    <a:pt x="59" y="9"/>
                  </a:lnTo>
                  <a:lnTo>
                    <a:pt x="63" y="14"/>
                  </a:lnTo>
                  <a:lnTo>
                    <a:pt x="66" y="21"/>
                  </a:lnTo>
                  <a:lnTo>
                    <a:pt x="66" y="29"/>
                  </a:lnTo>
                  <a:lnTo>
                    <a:pt x="63" y="47"/>
                  </a:lnTo>
                  <a:lnTo>
                    <a:pt x="50" y="58"/>
                  </a:lnTo>
                  <a:lnTo>
                    <a:pt x="33" y="61"/>
                  </a:lnTo>
                  <a:close/>
                  <a:moveTo>
                    <a:pt x="16" y="12"/>
                  </a:moveTo>
                  <a:lnTo>
                    <a:pt x="16" y="49"/>
                  </a:lnTo>
                  <a:lnTo>
                    <a:pt x="29" y="49"/>
                  </a:lnTo>
                  <a:lnTo>
                    <a:pt x="37" y="47"/>
                  </a:lnTo>
                  <a:lnTo>
                    <a:pt x="42" y="45"/>
                  </a:lnTo>
                  <a:lnTo>
                    <a:pt x="44" y="41"/>
                  </a:lnTo>
                  <a:lnTo>
                    <a:pt x="48" y="36"/>
                  </a:lnTo>
                  <a:lnTo>
                    <a:pt x="48" y="31"/>
                  </a:lnTo>
                  <a:lnTo>
                    <a:pt x="48" y="25"/>
                  </a:lnTo>
                  <a:lnTo>
                    <a:pt x="46" y="21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35" y="14"/>
                  </a:lnTo>
                  <a:lnTo>
                    <a:pt x="29" y="12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8" name="Freeform 60"/>
            <p:cNvSpPr>
              <a:spLocks/>
            </p:cNvSpPr>
            <p:nvPr/>
          </p:nvSpPr>
          <p:spPr bwMode="auto">
            <a:xfrm>
              <a:off x="1139" y="3711"/>
              <a:ext cx="28" cy="107"/>
            </a:xfrm>
            <a:custGeom>
              <a:avLst/>
              <a:gdLst/>
              <a:ahLst/>
              <a:cxnLst>
                <a:cxn ang="0">
                  <a:pos x="17" y="107"/>
                </a:cxn>
                <a:cxn ang="0">
                  <a:pos x="13" y="106"/>
                </a:cxn>
                <a:cxn ang="0">
                  <a:pos x="7" y="104"/>
                </a:cxn>
                <a:cxn ang="0">
                  <a:pos x="6" y="102"/>
                </a:cxn>
                <a:cxn ang="0">
                  <a:pos x="4" y="98"/>
                </a:cxn>
                <a:cxn ang="0">
                  <a:pos x="2" y="95"/>
                </a:cxn>
                <a:cxn ang="0">
                  <a:pos x="2" y="91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24"/>
                </a:cxn>
                <a:cxn ang="0">
                  <a:pos x="2" y="1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17" y="0"/>
                </a:cxn>
                <a:cxn ang="0">
                  <a:pos x="17" y="4"/>
                </a:cxn>
                <a:cxn ang="0">
                  <a:pos x="18" y="11"/>
                </a:cxn>
                <a:cxn ang="0">
                  <a:pos x="18" y="20"/>
                </a:cxn>
                <a:cxn ang="0">
                  <a:pos x="18" y="80"/>
                </a:cxn>
                <a:cxn ang="0">
                  <a:pos x="18" y="87"/>
                </a:cxn>
                <a:cxn ang="0">
                  <a:pos x="18" y="91"/>
                </a:cxn>
                <a:cxn ang="0">
                  <a:pos x="18" y="93"/>
                </a:cxn>
                <a:cxn ang="0">
                  <a:pos x="18" y="95"/>
                </a:cxn>
                <a:cxn ang="0">
                  <a:pos x="22" y="95"/>
                </a:cxn>
                <a:cxn ang="0">
                  <a:pos x="24" y="95"/>
                </a:cxn>
                <a:cxn ang="0">
                  <a:pos x="28" y="106"/>
                </a:cxn>
                <a:cxn ang="0">
                  <a:pos x="22" y="106"/>
                </a:cxn>
                <a:cxn ang="0">
                  <a:pos x="17" y="107"/>
                </a:cxn>
              </a:cxnLst>
              <a:rect l="0" t="0" r="r" b="b"/>
              <a:pathLst>
                <a:path w="28" h="107">
                  <a:moveTo>
                    <a:pt x="17" y="107"/>
                  </a:moveTo>
                  <a:lnTo>
                    <a:pt x="13" y="106"/>
                  </a:lnTo>
                  <a:lnTo>
                    <a:pt x="7" y="104"/>
                  </a:lnTo>
                  <a:lnTo>
                    <a:pt x="6" y="102"/>
                  </a:lnTo>
                  <a:lnTo>
                    <a:pt x="4" y="98"/>
                  </a:lnTo>
                  <a:lnTo>
                    <a:pt x="2" y="95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24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18" y="11"/>
                  </a:lnTo>
                  <a:lnTo>
                    <a:pt x="18" y="20"/>
                  </a:lnTo>
                  <a:lnTo>
                    <a:pt x="18" y="80"/>
                  </a:lnTo>
                  <a:lnTo>
                    <a:pt x="18" y="87"/>
                  </a:lnTo>
                  <a:lnTo>
                    <a:pt x="18" y="91"/>
                  </a:lnTo>
                  <a:lnTo>
                    <a:pt x="18" y="93"/>
                  </a:lnTo>
                  <a:lnTo>
                    <a:pt x="18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8" y="106"/>
                  </a:lnTo>
                  <a:lnTo>
                    <a:pt x="22" y="106"/>
                  </a:lnTo>
                  <a:lnTo>
                    <a:pt x="17" y="10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29" name="Freeform 61"/>
            <p:cNvSpPr>
              <a:spLocks noEditPoints="1"/>
            </p:cNvSpPr>
            <p:nvPr/>
          </p:nvSpPr>
          <p:spPr bwMode="auto">
            <a:xfrm>
              <a:off x="1182" y="3742"/>
              <a:ext cx="63" cy="76"/>
            </a:xfrm>
            <a:custGeom>
              <a:avLst/>
              <a:gdLst/>
              <a:ahLst/>
              <a:cxnLst>
                <a:cxn ang="0">
                  <a:pos x="53" y="76"/>
                </a:cxn>
                <a:cxn ang="0">
                  <a:pos x="50" y="75"/>
                </a:cxn>
                <a:cxn ang="0">
                  <a:pos x="46" y="71"/>
                </a:cxn>
                <a:cxn ang="0">
                  <a:pos x="44" y="67"/>
                </a:cxn>
                <a:cxn ang="0">
                  <a:pos x="39" y="73"/>
                </a:cxn>
                <a:cxn ang="0">
                  <a:pos x="31" y="75"/>
                </a:cxn>
                <a:cxn ang="0">
                  <a:pos x="24" y="76"/>
                </a:cxn>
                <a:cxn ang="0">
                  <a:pos x="16" y="75"/>
                </a:cxn>
                <a:cxn ang="0">
                  <a:pos x="11" y="73"/>
                </a:cxn>
                <a:cxn ang="0">
                  <a:pos x="5" y="71"/>
                </a:cxn>
                <a:cxn ang="0">
                  <a:pos x="1" y="65"/>
                </a:cxn>
                <a:cxn ang="0">
                  <a:pos x="0" y="60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16" y="33"/>
                </a:cxn>
                <a:cxn ang="0">
                  <a:pos x="37" y="29"/>
                </a:cxn>
                <a:cxn ang="0">
                  <a:pos x="40" y="29"/>
                </a:cxn>
                <a:cxn ang="0">
                  <a:pos x="40" y="25"/>
                </a:cxn>
                <a:cxn ang="0">
                  <a:pos x="40" y="20"/>
                </a:cxn>
                <a:cxn ang="0">
                  <a:pos x="40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1" y="13"/>
                </a:cxn>
                <a:cxn ang="0">
                  <a:pos x="26" y="13"/>
                </a:cxn>
                <a:cxn ang="0">
                  <a:pos x="20" y="15"/>
                </a:cxn>
                <a:cxn ang="0">
                  <a:pos x="16" y="16"/>
                </a:cxn>
                <a:cxn ang="0">
                  <a:pos x="13" y="18"/>
                </a:cxn>
                <a:cxn ang="0">
                  <a:pos x="9" y="20"/>
                </a:cxn>
                <a:cxn ang="0">
                  <a:pos x="9" y="20"/>
                </a:cxn>
                <a:cxn ang="0">
                  <a:pos x="1" y="9"/>
                </a:cxn>
                <a:cxn ang="0">
                  <a:pos x="16" y="2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8" y="2"/>
                </a:cxn>
                <a:cxn ang="0">
                  <a:pos x="52" y="7"/>
                </a:cxn>
                <a:cxn ang="0">
                  <a:pos x="55" y="11"/>
                </a:cxn>
                <a:cxn ang="0">
                  <a:pos x="55" y="15"/>
                </a:cxn>
                <a:cxn ang="0">
                  <a:pos x="57" y="18"/>
                </a:cxn>
                <a:cxn ang="0">
                  <a:pos x="57" y="22"/>
                </a:cxn>
                <a:cxn ang="0">
                  <a:pos x="57" y="29"/>
                </a:cxn>
                <a:cxn ang="0">
                  <a:pos x="57" y="51"/>
                </a:cxn>
                <a:cxn ang="0">
                  <a:pos x="57" y="56"/>
                </a:cxn>
                <a:cxn ang="0">
                  <a:pos x="57" y="60"/>
                </a:cxn>
                <a:cxn ang="0">
                  <a:pos x="59" y="64"/>
                </a:cxn>
                <a:cxn ang="0">
                  <a:pos x="63" y="67"/>
                </a:cxn>
                <a:cxn ang="0">
                  <a:pos x="53" y="76"/>
                </a:cxn>
                <a:cxn ang="0">
                  <a:pos x="37" y="40"/>
                </a:cxn>
                <a:cxn ang="0">
                  <a:pos x="31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18" y="45"/>
                </a:cxn>
                <a:cxn ang="0">
                  <a:pos x="16" y="49"/>
                </a:cxn>
                <a:cxn ang="0">
                  <a:pos x="16" y="53"/>
                </a:cxn>
                <a:cxn ang="0">
                  <a:pos x="18" y="58"/>
                </a:cxn>
                <a:cxn ang="0">
                  <a:pos x="20" y="62"/>
                </a:cxn>
                <a:cxn ang="0">
                  <a:pos x="22" y="64"/>
                </a:cxn>
                <a:cxn ang="0">
                  <a:pos x="27" y="65"/>
                </a:cxn>
                <a:cxn ang="0">
                  <a:pos x="31" y="64"/>
                </a:cxn>
                <a:cxn ang="0">
                  <a:pos x="37" y="62"/>
                </a:cxn>
                <a:cxn ang="0">
                  <a:pos x="40" y="56"/>
                </a:cxn>
                <a:cxn ang="0">
                  <a:pos x="40" y="40"/>
                </a:cxn>
                <a:cxn ang="0">
                  <a:pos x="40" y="40"/>
                </a:cxn>
                <a:cxn ang="0">
                  <a:pos x="37" y="40"/>
                </a:cxn>
              </a:cxnLst>
              <a:rect l="0" t="0" r="r" b="b"/>
              <a:pathLst>
                <a:path w="63" h="76">
                  <a:moveTo>
                    <a:pt x="53" y="76"/>
                  </a:moveTo>
                  <a:lnTo>
                    <a:pt x="50" y="75"/>
                  </a:lnTo>
                  <a:lnTo>
                    <a:pt x="46" y="71"/>
                  </a:lnTo>
                  <a:lnTo>
                    <a:pt x="44" y="67"/>
                  </a:lnTo>
                  <a:lnTo>
                    <a:pt x="39" y="73"/>
                  </a:lnTo>
                  <a:lnTo>
                    <a:pt x="31" y="75"/>
                  </a:lnTo>
                  <a:lnTo>
                    <a:pt x="24" y="76"/>
                  </a:lnTo>
                  <a:lnTo>
                    <a:pt x="16" y="75"/>
                  </a:lnTo>
                  <a:lnTo>
                    <a:pt x="11" y="73"/>
                  </a:lnTo>
                  <a:lnTo>
                    <a:pt x="5" y="71"/>
                  </a:lnTo>
                  <a:lnTo>
                    <a:pt x="1" y="65"/>
                  </a:lnTo>
                  <a:lnTo>
                    <a:pt x="0" y="60"/>
                  </a:lnTo>
                  <a:lnTo>
                    <a:pt x="0" y="55"/>
                  </a:lnTo>
                  <a:lnTo>
                    <a:pt x="3" y="40"/>
                  </a:lnTo>
                  <a:lnTo>
                    <a:pt x="16" y="33"/>
                  </a:lnTo>
                  <a:lnTo>
                    <a:pt x="37" y="29"/>
                  </a:lnTo>
                  <a:lnTo>
                    <a:pt x="40" y="29"/>
                  </a:lnTo>
                  <a:lnTo>
                    <a:pt x="40" y="25"/>
                  </a:lnTo>
                  <a:lnTo>
                    <a:pt x="40" y="20"/>
                  </a:lnTo>
                  <a:lnTo>
                    <a:pt x="40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1" y="13"/>
                  </a:lnTo>
                  <a:lnTo>
                    <a:pt x="26" y="13"/>
                  </a:lnTo>
                  <a:lnTo>
                    <a:pt x="20" y="15"/>
                  </a:lnTo>
                  <a:lnTo>
                    <a:pt x="16" y="16"/>
                  </a:lnTo>
                  <a:lnTo>
                    <a:pt x="13" y="18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1" y="9"/>
                  </a:lnTo>
                  <a:lnTo>
                    <a:pt x="16" y="2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5" y="15"/>
                  </a:lnTo>
                  <a:lnTo>
                    <a:pt x="57" y="18"/>
                  </a:lnTo>
                  <a:lnTo>
                    <a:pt x="57" y="22"/>
                  </a:lnTo>
                  <a:lnTo>
                    <a:pt x="57" y="29"/>
                  </a:lnTo>
                  <a:lnTo>
                    <a:pt x="57" y="51"/>
                  </a:lnTo>
                  <a:lnTo>
                    <a:pt x="57" y="56"/>
                  </a:lnTo>
                  <a:lnTo>
                    <a:pt x="57" y="60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53" y="76"/>
                  </a:lnTo>
                  <a:close/>
                  <a:moveTo>
                    <a:pt x="37" y="40"/>
                  </a:moveTo>
                  <a:lnTo>
                    <a:pt x="31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18" y="45"/>
                  </a:lnTo>
                  <a:lnTo>
                    <a:pt x="16" y="49"/>
                  </a:lnTo>
                  <a:lnTo>
                    <a:pt x="16" y="53"/>
                  </a:lnTo>
                  <a:lnTo>
                    <a:pt x="18" y="58"/>
                  </a:lnTo>
                  <a:lnTo>
                    <a:pt x="20" y="62"/>
                  </a:lnTo>
                  <a:lnTo>
                    <a:pt x="22" y="64"/>
                  </a:lnTo>
                  <a:lnTo>
                    <a:pt x="27" y="65"/>
                  </a:lnTo>
                  <a:lnTo>
                    <a:pt x="31" y="64"/>
                  </a:lnTo>
                  <a:lnTo>
                    <a:pt x="37" y="62"/>
                  </a:lnTo>
                  <a:lnTo>
                    <a:pt x="40" y="56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30" name="Freeform 62"/>
            <p:cNvSpPr>
              <a:spLocks/>
            </p:cNvSpPr>
            <p:nvPr/>
          </p:nvSpPr>
          <p:spPr bwMode="auto">
            <a:xfrm>
              <a:off x="1263" y="3742"/>
              <a:ext cx="60" cy="75"/>
            </a:xfrm>
            <a:custGeom>
              <a:avLst/>
              <a:gdLst/>
              <a:ahLst/>
              <a:cxnLst>
                <a:cxn ang="0">
                  <a:pos x="43" y="75"/>
                </a:cxn>
                <a:cxn ang="0">
                  <a:pos x="43" y="25"/>
                </a:cxn>
                <a:cxn ang="0">
                  <a:pos x="43" y="20"/>
                </a:cxn>
                <a:cxn ang="0">
                  <a:pos x="41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0" y="15"/>
                </a:cxn>
                <a:cxn ang="0">
                  <a:pos x="24" y="16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2" y="75"/>
                </a:cxn>
                <a:cxn ang="0">
                  <a:pos x="2" y="20"/>
                </a:cxn>
                <a:cxn ang="0">
                  <a:pos x="2" y="15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9"/>
                </a:cxn>
                <a:cxn ang="0">
                  <a:pos x="24" y="4"/>
                </a:cxn>
                <a:cxn ang="0">
                  <a:pos x="32" y="0"/>
                </a:cxn>
                <a:cxn ang="0">
                  <a:pos x="39" y="0"/>
                </a:cxn>
                <a:cxn ang="0">
                  <a:pos x="47" y="0"/>
                </a:cxn>
                <a:cxn ang="0">
                  <a:pos x="52" y="4"/>
                </a:cxn>
                <a:cxn ang="0">
                  <a:pos x="56" y="7"/>
                </a:cxn>
                <a:cxn ang="0">
                  <a:pos x="58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3" y="75"/>
                </a:cxn>
              </a:cxnLst>
              <a:rect l="0" t="0" r="r" b="b"/>
              <a:pathLst>
                <a:path w="60" h="75">
                  <a:moveTo>
                    <a:pt x="43" y="75"/>
                  </a:moveTo>
                  <a:lnTo>
                    <a:pt x="43" y="25"/>
                  </a:lnTo>
                  <a:lnTo>
                    <a:pt x="43" y="20"/>
                  </a:lnTo>
                  <a:lnTo>
                    <a:pt x="41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0" y="15"/>
                  </a:lnTo>
                  <a:lnTo>
                    <a:pt x="24" y="16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2" y="75"/>
                  </a:lnTo>
                  <a:lnTo>
                    <a:pt x="2" y="20"/>
                  </a:lnTo>
                  <a:lnTo>
                    <a:pt x="2" y="15"/>
                  </a:lnTo>
                  <a:lnTo>
                    <a:pt x="2" y="9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24" y="4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2" y="4"/>
                  </a:lnTo>
                  <a:lnTo>
                    <a:pt x="56" y="7"/>
                  </a:lnTo>
                  <a:lnTo>
                    <a:pt x="58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3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31" name="Rectangle 63"/>
            <p:cNvSpPr>
              <a:spLocks noChangeArrowheads="1"/>
            </p:cNvSpPr>
            <p:nvPr/>
          </p:nvSpPr>
          <p:spPr bwMode="auto">
            <a:xfrm>
              <a:off x="1345" y="3769"/>
              <a:ext cx="33" cy="15"/>
            </a:xfrm>
            <a:prstGeom prst="rect">
              <a:avLst/>
            </a:prstGeom>
            <a:solidFill>
              <a:schemeClr val="bg1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32" name="Freeform 64"/>
            <p:cNvSpPr>
              <a:spLocks noEditPoints="1"/>
            </p:cNvSpPr>
            <p:nvPr/>
          </p:nvSpPr>
          <p:spPr bwMode="auto">
            <a:xfrm>
              <a:off x="1432" y="3742"/>
              <a:ext cx="65" cy="76"/>
            </a:xfrm>
            <a:custGeom>
              <a:avLst/>
              <a:gdLst/>
              <a:ahLst/>
              <a:cxnLst>
                <a:cxn ang="0">
                  <a:pos x="65" y="38"/>
                </a:cxn>
                <a:cxn ang="0">
                  <a:pos x="61" y="58"/>
                </a:cxn>
                <a:cxn ang="0">
                  <a:pos x="50" y="71"/>
                </a:cxn>
                <a:cxn ang="0">
                  <a:pos x="33" y="76"/>
                </a:cxn>
                <a:cxn ang="0">
                  <a:pos x="18" y="73"/>
                </a:cxn>
                <a:cxn ang="0">
                  <a:pos x="9" y="65"/>
                </a:cxn>
                <a:cxn ang="0">
                  <a:pos x="2" y="53"/>
                </a:cxn>
                <a:cxn ang="0">
                  <a:pos x="0" y="38"/>
                </a:cxn>
                <a:cxn ang="0">
                  <a:pos x="4" y="18"/>
                </a:cxn>
                <a:cxn ang="0">
                  <a:pos x="15" y="4"/>
                </a:cxn>
                <a:cxn ang="0">
                  <a:pos x="33" y="0"/>
                </a:cxn>
                <a:cxn ang="0">
                  <a:pos x="46" y="2"/>
                </a:cxn>
                <a:cxn ang="0">
                  <a:pos x="57" y="11"/>
                </a:cxn>
                <a:cxn ang="0">
                  <a:pos x="63" y="22"/>
                </a:cxn>
                <a:cxn ang="0">
                  <a:pos x="65" y="38"/>
                </a:cxn>
                <a:cxn ang="0">
                  <a:pos x="18" y="36"/>
                </a:cxn>
                <a:cxn ang="0">
                  <a:pos x="18" y="45"/>
                </a:cxn>
                <a:cxn ang="0">
                  <a:pos x="20" y="53"/>
                </a:cxn>
                <a:cxn ang="0">
                  <a:pos x="22" y="58"/>
                </a:cxn>
                <a:cxn ang="0">
                  <a:pos x="24" y="62"/>
                </a:cxn>
                <a:cxn ang="0">
                  <a:pos x="28" y="64"/>
                </a:cxn>
                <a:cxn ang="0">
                  <a:pos x="33" y="64"/>
                </a:cxn>
                <a:cxn ang="0">
                  <a:pos x="37" y="64"/>
                </a:cxn>
                <a:cxn ang="0">
                  <a:pos x="41" y="62"/>
                </a:cxn>
                <a:cxn ang="0">
                  <a:pos x="44" y="58"/>
                </a:cxn>
                <a:cxn ang="0">
                  <a:pos x="46" y="53"/>
                </a:cxn>
                <a:cxn ang="0">
                  <a:pos x="48" y="47"/>
                </a:cxn>
                <a:cxn ang="0">
                  <a:pos x="48" y="38"/>
                </a:cxn>
                <a:cxn ang="0">
                  <a:pos x="48" y="29"/>
                </a:cxn>
                <a:cxn ang="0">
                  <a:pos x="46" y="22"/>
                </a:cxn>
                <a:cxn ang="0">
                  <a:pos x="44" y="16"/>
                </a:cxn>
                <a:cxn ang="0">
                  <a:pos x="41" y="15"/>
                </a:cxn>
                <a:cxn ang="0">
                  <a:pos x="37" y="13"/>
                </a:cxn>
                <a:cxn ang="0">
                  <a:pos x="33" y="11"/>
                </a:cxn>
                <a:cxn ang="0">
                  <a:pos x="28" y="13"/>
                </a:cxn>
                <a:cxn ang="0">
                  <a:pos x="22" y="15"/>
                </a:cxn>
                <a:cxn ang="0">
                  <a:pos x="20" y="20"/>
                </a:cxn>
                <a:cxn ang="0">
                  <a:pos x="18" y="27"/>
                </a:cxn>
                <a:cxn ang="0">
                  <a:pos x="18" y="36"/>
                </a:cxn>
              </a:cxnLst>
              <a:rect l="0" t="0" r="r" b="b"/>
              <a:pathLst>
                <a:path w="65" h="76">
                  <a:moveTo>
                    <a:pt x="65" y="38"/>
                  </a:moveTo>
                  <a:lnTo>
                    <a:pt x="61" y="58"/>
                  </a:lnTo>
                  <a:lnTo>
                    <a:pt x="50" y="71"/>
                  </a:lnTo>
                  <a:lnTo>
                    <a:pt x="33" y="76"/>
                  </a:lnTo>
                  <a:lnTo>
                    <a:pt x="18" y="73"/>
                  </a:lnTo>
                  <a:lnTo>
                    <a:pt x="9" y="65"/>
                  </a:lnTo>
                  <a:lnTo>
                    <a:pt x="2" y="53"/>
                  </a:lnTo>
                  <a:lnTo>
                    <a:pt x="0" y="38"/>
                  </a:lnTo>
                  <a:lnTo>
                    <a:pt x="4" y="18"/>
                  </a:lnTo>
                  <a:lnTo>
                    <a:pt x="15" y="4"/>
                  </a:lnTo>
                  <a:lnTo>
                    <a:pt x="33" y="0"/>
                  </a:lnTo>
                  <a:lnTo>
                    <a:pt x="46" y="2"/>
                  </a:lnTo>
                  <a:lnTo>
                    <a:pt x="57" y="11"/>
                  </a:lnTo>
                  <a:lnTo>
                    <a:pt x="63" y="22"/>
                  </a:lnTo>
                  <a:lnTo>
                    <a:pt x="65" y="38"/>
                  </a:lnTo>
                  <a:close/>
                  <a:moveTo>
                    <a:pt x="18" y="36"/>
                  </a:moveTo>
                  <a:lnTo>
                    <a:pt x="18" y="45"/>
                  </a:lnTo>
                  <a:lnTo>
                    <a:pt x="20" y="53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8" y="64"/>
                  </a:lnTo>
                  <a:lnTo>
                    <a:pt x="33" y="64"/>
                  </a:lnTo>
                  <a:lnTo>
                    <a:pt x="37" y="64"/>
                  </a:lnTo>
                  <a:lnTo>
                    <a:pt x="41" y="62"/>
                  </a:lnTo>
                  <a:lnTo>
                    <a:pt x="44" y="58"/>
                  </a:lnTo>
                  <a:lnTo>
                    <a:pt x="46" y="53"/>
                  </a:lnTo>
                  <a:lnTo>
                    <a:pt x="48" y="47"/>
                  </a:lnTo>
                  <a:lnTo>
                    <a:pt x="48" y="38"/>
                  </a:lnTo>
                  <a:lnTo>
                    <a:pt x="48" y="29"/>
                  </a:lnTo>
                  <a:lnTo>
                    <a:pt x="46" y="22"/>
                  </a:lnTo>
                  <a:lnTo>
                    <a:pt x="44" y="16"/>
                  </a:lnTo>
                  <a:lnTo>
                    <a:pt x="41" y="15"/>
                  </a:lnTo>
                  <a:lnTo>
                    <a:pt x="37" y="13"/>
                  </a:lnTo>
                  <a:lnTo>
                    <a:pt x="33" y="11"/>
                  </a:lnTo>
                  <a:lnTo>
                    <a:pt x="28" y="13"/>
                  </a:lnTo>
                  <a:lnTo>
                    <a:pt x="22" y="15"/>
                  </a:lnTo>
                  <a:lnTo>
                    <a:pt x="20" y="20"/>
                  </a:lnTo>
                  <a:lnTo>
                    <a:pt x="18" y="27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09633" name="Freeform 65"/>
            <p:cNvSpPr>
              <a:spLocks noEditPoints="1"/>
            </p:cNvSpPr>
            <p:nvPr/>
          </p:nvSpPr>
          <p:spPr bwMode="auto">
            <a:xfrm>
              <a:off x="1514" y="3740"/>
              <a:ext cx="76" cy="104"/>
            </a:xfrm>
            <a:custGeom>
              <a:avLst/>
              <a:gdLst/>
              <a:ahLst/>
              <a:cxnLst>
                <a:cxn ang="0">
                  <a:pos x="59" y="15"/>
                </a:cxn>
                <a:cxn ang="0">
                  <a:pos x="57" y="15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6"/>
                </a:cxn>
                <a:cxn ang="0">
                  <a:pos x="33" y="49"/>
                </a:cxn>
                <a:cxn ang="0">
                  <a:pos x="26" y="53"/>
                </a:cxn>
                <a:cxn ang="0">
                  <a:pos x="24" y="57"/>
                </a:cxn>
                <a:cxn ang="0">
                  <a:pos x="26" y="58"/>
                </a:cxn>
                <a:cxn ang="0">
                  <a:pos x="35" y="58"/>
                </a:cxn>
                <a:cxn ang="0">
                  <a:pos x="48" y="60"/>
                </a:cxn>
                <a:cxn ang="0">
                  <a:pos x="59" y="64"/>
                </a:cxn>
                <a:cxn ang="0">
                  <a:pos x="64" y="73"/>
                </a:cxn>
                <a:cxn ang="0">
                  <a:pos x="63" y="93"/>
                </a:cxn>
                <a:cxn ang="0">
                  <a:pos x="33" y="104"/>
                </a:cxn>
                <a:cxn ang="0">
                  <a:pos x="5" y="95"/>
                </a:cxn>
                <a:cxn ang="0">
                  <a:pos x="1" y="82"/>
                </a:cxn>
                <a:cxn ang="0">
                  <a:pos x="1" y="77"/>
                </a:cxn>
                <a:cxn ang="0">
                  <a:pos x="16" y="77"/>
                </a:cxn>
                <a:cxn ang="0">
                  <a:pos x="16" y="78"/>
                </a:cxn>
                <a:cxn ang="0">
                  <a:pos x="16" y="86"/>
                </a:cxn>
                <a:cxn ang="0">
                  <a:pos x="26" y="91"/>
                </a:cxn>
                <a:cxn ang="0">
                  <a:pos x="38" y="91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3"/>
                </a:cxn>
                <a:cxn ang="0">
                  <a:pos x="37" y="71"/>
                </a:cxn>
                <a:cxn ang="0">
                  <a:pos x="20" y="69"/>
                </a:cxn>
                <a:cxn ang="0">
                  <a:pos x="9" y="67"/>
                </a:cxn>
                <a:cxn ang="0">
                  <a:pos x="5" y="62"/>
                </a:cxn>
                <a:cxn ang="0">
                  <a:pos x="5" y="55"/>
                </a:cxn>
                <a:cxn ang="0">
                  <a:pos x="11" y="49"/>
                </a:cxn>
                <a:cxn ang="0">
                  <a:pos x="18" y="47"/>
                </a:cxn>
                <a:cxn ang="0">
                  <a:pos x="7" y="38"/>
                </a:cxn>
                <a:cxn ang="0">
                  <a:pos x="1" y="26"/>
                </a:cxn>
                <a:cxn ang="0">
                  <a:pos x="5" y="13"/>
                </a:cxn>
                <a:cxn ang="0">
                  <a:pos x="16" y="6"/>
                </a:cxn>
                <a:cxn ang="0">
                  <a:pos x="31" y="2"/>
                </a:cxn>
                <a:cxn ang="0">
                  <a:pos x="44" y="4"/>
                </a:cxn>
                <a:cxn ang="0">
                  <a:pos x="53" y="6"/>
                </a:cxn>
                <a:cxn ang="0">
                  <a:pos x="68" y="0"/>
                </a:cxn>
                <a:cxn ang="0">
                  <a:pos x="72" y="13"/>
                </a:cxn>
                <a:cxn ang="0">
                  <a:pos x="63" y="15"/>
                </a:cxn>
                <a:cxn ang="0">
                  <a:pos x="20" y="31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1"/>
                </a:cxn>
                <a:cxn ang="0">
                  <a:pos x="44" y="20"/>
                </a:cxn>
                <a:cxn ang="0">
                  <a:pos x="37" y="15"/>
                </a:cxn>
                <a:cxn ang="0">
                  <a:pos x="26" y="15"/>
                </a:cxn>
                <a:cxn ang="0">
                  <a:pos x="20" y="20"/>
                </a:cxn>
              </a:cxnLst>
              <a:rect l="0" t="0" r="r" b="b"/>
              <a:pathLst>
                <a:path w="76" h="104">
                  <a:moveTo>
                    <a:pt x="63" y="15"/>
                  </a:moveTo>
                  <a:lnTo>
                    <a:pt x="59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1" y="22"/>
                  </a:lnTo>
                  <a:lnTo>
                    <a:pt x="61" y="27"/>
                  </a:lnTo>
                  <a:lnTo>
                    <a:pt x="61" y="33"/>
                  </a:lnTo>
                  <a:lnTo>
                    <a:pt x="57" y="38"/>
                  </a:lnTo>
                  <a:lnTo>
                    <a:pt x="53" y="42"/>
                  </a:lnTo>
                  <a:lnTo>
                    <a:pt x="48" y="46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1"/>
                  </a:lnTo>
                  <a:lnTo>
                    <a:pt x="26" y="53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9" y="58"/>
                  </a:lnTo>
                  <a:lnTo>
                    <a:pt x="35" y="58"/>
                  </a:lnTo>
                  <a:lnTo>
                    <a:pt x="42" y="58"/>
                  </a:lnTo>
                  <a:lnTo>
                    <a:pt x="48" y="60"/>
                  </a:lnTo>
                  <a:lnTo>
                    <a:pt x="53" y="62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64" y="73"/>
                  </a:lnTo>
                  <a:lnTo>
                    <a:pt x="66" y="80"/>
                  </a:lnTo>
                  <a:lnTo>
                    <a:pt x="63" y="93"/>
                  </a:lnTo>
                  <a:lnTo>
                    <a:pt x="51" y="100"/>
                  </a:lnTo>
                  <a:lnTo>
                    <a:pt x="33" y="104"/>
                  </a:lnTo>
                  <a:lnTo>
                    <a:pt x="16" y="102"/>
                  </a:lnTo>
                  <a:lnTo>
                    <a:pt x="5" y="95"/>
                  </a:lnTo>
                  <a:lnTo>
                    <a:pt x="0" y="84"/>
                  </a:lnTo>
                  <a:lnTo>
                    <a:pt x="1" y="82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16" y="77"/>
                  </a:lnTo>
                  <a:lnTo>
                    <a:pt x="16" y="77"/>
                  </a:lnTo>
                  <a:lnTo>
                    <a:pt x="16" y="78"/>
                  </a:lnTo>
                  <a:lnTo>
                    <a:pt x="16" y="82"/>
                  </a:lnTo>
                  <a:lnTo>
                    <a:pt x="16" y="86"/>
                  </a:lnTo>
                  <a:lnTo>
                    <a:pt x="20" y="89"/>
                  </a:lnTo>
                  <a:lnTo>
                    <a:pt x="26" y="91"/>
                  </a:lnTo>
                  <a:lnTo>
                    <a:pt x="33" y="91"/>
                  </a:lnTo>
                  <a:lnTo>
                    <a:pt x="38" y="91"/>
                  </a:lnTo>
                  <a:lnTo>
                    <a:pt x="44" y="89"/>
                  </a:lnTo>
                  <a:lnTo>
                    <a:pt x="46" y="87"/>
                  </a:lnTo>
                  <a:lnTo>
                    <a:pt x="50" y="84"/>
                  </a:lnTo>
                  <a:lnTo>
                    <a:pt x="50" y="80"/>
                  </a:lnTo>
                  <a:lnTo>
                    <a:pt x="50" y="77"/>
                  </a:lnTo>
                  <a:lnTo>
                    <a:pt x="46" y="73"/>
                  </a:lnTo>
                  <a:lnTo>
                    <a:pt x="42" y="71"/>
                  </a:lnTo>
                  <a:lnTo>
                    <a:pt x="37" y="71"/>
                  </a:lnTo>
                  <a:lnTo>
                    <a:pt x="29" y="71"/>
                  </a:lnTo>
                  <a:lnTo>
                    <a:pt x="20" y="69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5" y="58"/>
                  </a:lnTo>
                  <a:lnTo>
                    <a:pt x="5" y="55"/>
                  </a:lnTo>
                  <a:lnTo>
                    <a:pt x="7" y="53"/>
                  </a:lnTo>
                  <a:lnTo>
                    <a:pt x="11" y="49"/>
                  </a:lnTo>
                  <a:lnTo>
                    <a:pt x="14" y="47"/>
                  </a:lnTo>
                  <a:lnTo>
                    <a:pt x="18" y="47"/>
                  </a:lnTo>
                  <a:lnTo>
                    <a:pt x="11" y="44"/>
                  </a:lnTo>
                  <a:lnTo>
                    <a:pt x="7" y="38"/>
                  </a:lnTo>
                  <a:lnTo>
                    <a:pt x="3" y="33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11" y="9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61" y="4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3"/>
                  </a:lnTo>
                  <a:lnTo>
                    <a:pt x="66" y="15"/>
                  </a:lnTo>
                  <a:lnTo>
                    <a:pt x="63" y="15"/>
                  </a:lnTo>
                  <a:close/>
                  <a:moveTo>
                    <a:pt x="18" y="26"/>
                  </a:moveTo>
                  <a:lnTo>
                    <a:pt x="20" y="31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5"/>
                  </a:lnTo>
                  <a:lnTo>
                    <a:pt x="44" y="31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0" y="17"/>
                  </a:lnTo>
                  <a:lnTo>
                    <a:pt x="37" y="15"/>
                  </a:lnTo>
                  <a:lnTo>
                    <a:pt x="31" y="13"/>
                  </a:lnTo>
                  <a:lnTo>
                    <a:pt x="26" y="15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09634" name="Group 66"/>
          <p:cNvGrpSpPr>
            <a:grpSpLocks/>
          </p:cNvGrpSpPr>
          <p:nvPr/>
        </p:nvGrpSpPr>
        <p:grpSpPr bwMode="auto">
          <a:xfrm>
            <a:off x="0" y="-1588"/>
            <a:ext cx="511175" cy="6859588"/>
            <a:chOff x="0" y="0"/>
            <a:chExt cx="322" cy="4320"/>
          </a:xfrm>
        </p:grpSpPr>
        <p:sp>
          <p:nvSpPr>
            <p:cNvPr id="109635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36" name="Rectangle 68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37" name="Rectangle 69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38" name="Rectangle 70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39" name="Rectangle 71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40" name="Rectangle 72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 sz="1800">
                <a:solidFill>
                  <a:srgbClr val="DA4725"/>
                </a:solidFill>
              </a:endParaRPr>
            </a:p>
          </p:txBody>
        </p:sp>
        <p:sp>
          <p:nvSpPr>
            <p:cNvPr id="109641" name="Rectangle 73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42" name="Rectangle 74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43" name="Rectangle 75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09644" name="Rectangle 76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pic>
        <p:nvPicPr>
          <p:cNvPr id="109647" name="Picture 79" descr="Rundkollen naturreserv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2205038"/>
            <a:ext cx="5619750" cy="2781300"/>
          </a:xfrm>
          <a:prstGeom prst="rect">
            <a:avLst/>
          </a:prstGeom>
          <a:noFill/>
        </p:spPr>
      </p:pic>
      <p:sp>
        <p:nvSpPr>
          <p:cNvPr id="109648" name="Text Box 80"/>
          <p:cNvSpPr txBox="1">
            <a:spLocks noChangeArrowheads="1"/>
          </p:cNvSpPr>
          <p:nvPr/>
        </p:nvSpPr>
        <p:spPr bwMode="auto">
          <a:xfrm>
            <a:off x="1979613" y="5272088"/>
            <a:ext cx="3024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1400"/>
              <a:t>Plan- og bygningsetaten</a:t>
            </a:r>
          </a:p>
          <a:p>
            <a:r>
              <a:rPr lang="nb-NO" sz="1400"/>
              <a:t>v/ enhetsleder Lisbeth Nordli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2D9F9F-D884-499D-B74B-502E23D46F8C}" type="slidenum">
              <a:rPr lang="nb-NO"/>
              <a:pPr/>
              <a:t>10</a:t>
            </a:fld>
            <a:endParaRPr lang="nb-NO"/>
          </a:p>
        </p:txBody>
      </p:sp>
      <p:grpSp>
        <p:nvGrpSpPr>
          <p:cNvPr id="151554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515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51556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51557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58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59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0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1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2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3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4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5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6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7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8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69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0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1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2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3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4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5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6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7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8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79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1580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51581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51582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83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84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85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86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87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88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89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90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1591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51592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solidFill>
                  <a:schemeClr val="tx1"/>
                </a:solidFill>
              </a:rPr>
              <a:t>Kompetanse etter dispensasjonsbestemmelsen</a:t>
            </a:r>
          </a:p>
        </p:txBody>
      </p:sp>
      <p:sp>
        <p:nvSpPr>
          <p:cNvPr id="151593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51594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51595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51596" name="Text Box 44"/>
          <p:cNvSpPr txBox="1">
            <a:spLocks noChangeArrowheads="1"/>
          </p:cNvSpPr>
          <p:nvPr/>
        </p:nvSpPr>
        <p:spPr bwMode="auto">
          <a:xfrm>
            <a:off x="547688" y="1700213"/>
            <a:ext cx="8596312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Markaloven § 15 siste ledd:</a:t>
            </a:r>
          </a:p>
          <a:p>
            <a:pPr algn="l"/>
            <a:endParaRPr lang="nb-NO"/>
          </a:p>
          <a:p>
            <a:pPr algn="l"/>
            <a:r>
              <a:rPr lang="nb-NO" i="1"/>
              <a:t>”Kommunen kan ikke dispensere fra planer, lovens bestemmelser om planer eller forbudet i § 5 når en direkte berørt statlig eller regional myndighet har uttalt seg mot at det blir gitt dispensasjon”.</a:t>
            </a:r>
          </a:p>
          <a:p>
            <a:pPr algn="l"/>
            <a:endParaRPr lang="nb-NO" i="1"/>
          </a:p>
          <a:p>
            <a:pPr algn="l"/>
            <a:r>
              <a:rPr lang="nb-NO" u="sng"/>
              <a:t>Rundskriv  T – 2009 – 3:</a:t>
            </a:r>
          </a:p>
          <a:p>
            <a:pPr algn="l"/>
            <a:endParaRPr lang="nb-NO" u="sng"/>
          </a:p>
          <a:p>
            <a:pPr algn="l"/>
            <a:r>
              <a:rPr lang="nb-NO"/>
              <a:t>Det er etter loven en forutsetning at alle dispensasjonssøknader der kommunen innstiller positivt, skal forelegges Fylkesmannen i Oslo og Akershus.</a:t>
            </a:r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66B79-186B-41B2-ACF6-3AAB4885BDA6}" type="slidenum">
              <a:rPr lang="nb-NO"/>
              <a:pPr/>
              <a:t>11</a:t>
            </a:fld>
            <a:endParaRPr lang="nb-NO"/>
          </a:p>
        </p:txBody>
      </p:sp>
      <p:grpSp>
        <p:nvGrpSpPr>
          <p:cNvPr id="152578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525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52580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52581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2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3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4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5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6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7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8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89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0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1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2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3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4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5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6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7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8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599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600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601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602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603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2604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52605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52606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07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08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09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10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11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12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13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14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2615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5261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PBE konkluderer med at søknaden om dispensasjon må avslås……</a:t>
            </a:r>
          </a:p>
        </p:txBody>
      </p:sp>
      <p:sp>
        <p:nvSpPr>
          <p:cNvPr id="15261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52618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52619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52620" name="Text Box 44"/>
          <p:cNvSpPr txBox="1">
            <a:spLocks noChangeArrowheads="1"/>
          </p:cNvSpPr>
          <p:nvPr/>
        </p:nvSpPr>
        <p:spPr bwMode="auto">
          <a:xfrm>
            <a:off x="547688" y="1700213"/>
            <a:ext cx="85963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152621" name="Text Box 45"/>
          <p:cNvSpPr txBox="1">
            <a:spLocks noChangeArrowheads="1"/>
          </p:cNvSpPr>
          <p:nvPr/>
        </p:nvSpPr>
        <p:spPr bwMode="auto">
          <a:xfrm>
            <a:off x="1403350" y="2060575"/>
            <a:ext cx="6126163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 sz="1800"/>
              <a:t>Det skal </a:t>
            </a:r>
            <a:r>
              <a:rPr lang="nb-NO" sz="1800" u="sng"/>
              <a:t>ikke </a:t>
            </a:r>
            <a:r>
              <a:rPr lang="nb-NO" sz="1800"/>
              <a:t>innhentes uttalelse fra fylkemannen på forhånd. </a:t>
            </a:r>
          </a:p>
          <a:p>
            <a:endParaRPr lang="nb-NO" sz="1800"/>
          </a:p>
          <a:p>
            <a:pPr algn="l"/>
            <a:r>
              <a:rPr lang="nb-NO" sz="1800"/>
              <a:t>PBE fatter vedtak om avslag på markasak.</a:t>
            </a:r>
          </a:p>
          <a:p>
            <a:endParaRPr lang="nb-NO" sz="1800"/>
          </a:p>
          <a:p>
            <a:pPr algn="l"/>
            <a:r>
              <a:rPr lang="nb-NO" sz="1800"/>
              <a:t>Kopi av vedtaket sendes fylkesmannen i Oslo og Akershus og organisasjoner som har friluftsliv, idrett, naturvern eller kulturvern som formål. </a:t>
            </a:r>
          </a:p>
          <a:p>
            <a:endParaRPr lang="nb-NO" sz="1800"/>
          </a:p>
          <a:p>
            <a:pPr algn="l"/>
            <a:r>
              <a:rPr lang="nb-NO" sz="1800"/>
              <a:t>Tiltaket skal </a:t>
            </a:r>
            <a:r>
              <a:rPr lang="nb-NO" sz="1800" u="sng"/>
              <a:t>ikke</a:t>
            </a:r>
            <a:r>
              <a:rPr lang="nb-NO" sz="1800"/>
              <a:t> viderebehandles etter plan- og bygningsloven.</a:t>
            </a:r>
          </a:p>
          <a:p>
            <a:endParaRPr lang="nb-NO" sz="1800"/>
          </a:p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B00714-1B80-497C-A863-ECFE61866F7E}" type="slidenum">
              <a:rPr lang="nb-NO"/>
              <a:pPr/>
              <a:t>12</a:t>
            </a:fld>
            <a:endParaRPr lang="nb-NO"/>
          </a:p>
        </p:txBody>
      </p:sp>
      <p:grpSp>
        <p:nvGrpSpPr>
          <p:cNvPr id="153602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53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53604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53605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06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07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08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09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0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1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2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3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4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5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6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7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8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19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0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1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2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3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4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5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6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7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3628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53629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53630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1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2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3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4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5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6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7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8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3639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5364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PBE konkluderer med at dispensasjon kan gis…….</a:t>
            </a:r>
          </a:p>
        </p:txBody>
      </p:sp>
      <p:sp>
        <p:nvSpPr>
          <p:cNvPr id="153641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53642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53643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547688" y="1700213"/>
            <a:ext cx="85963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1403350" y="2060575"/>
            <a:ext cx="6126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153646" name="Rectangle 46"/>
          <p:cNvSpPr>
            <a:spLocks noChangeArrowheads="1"/>
          </p:cNvSpPr>
          <p:nvPr/>
        </p:nvSpPr>
        <p:spPr bwMode="auto">
          <a:xfrm>
            <a:off x="1116013" y="1671638"/>
            <a:ext cx="71278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 sz="1800"/>
              <a:t>Det </a:t>
            </a:r>
            <a:r>
              <a:rPr lang="nb-NO" sz="1800" u="sng"/>
              <a:t>må</a:t>
            </a:r>
            <a:r>
              <a:rPr lang="nb-NO" sz="1800"/>
              <a:t> innhentes uttalelse fra Fylkesmannens miljøvernavdeling.</a:t>
            </a:r>
          </a:p>
          <a:p>
            <a:endParaRPr lang="nb-NO" sz="1800"/>
          </a:p>
          <a:p>
            <a:pPr algn="l"/>
            <a:r>
              <a:rPr lang="nb-NO" sz="1800"/>
              <a:t>Dersom fylkesmannen uttaler seg positivt til dispensasjon kan PBE gi tillatelse etter markaloven.</a:t>
            </a:r>
          </a:p>
          <a:p>
            <a:endParaRPr lang="nb-NO" sz="1800"/>
          </a:p>
          <a:p>
            <a:pPr algn="l"/>
            <a:r>
              <a:rPr lang="nb-NO" sz="1800"/>
              <a:t>Kopi av vedtaket sendes fylkesmannen i Oslo og Akershus og organisasjoner som har friluftsliv, idrett, naturvern eller kulturvern som formål. </a:t>
            </a:r>
          </a:p>
          <a:p>
            <a:endParaRPr lang="nb-NO" sz="1800"/>
          </a:p>
          <a:p>
            <a:pPr algn="l"/>
            <a:r>
              <a:rPr lang="nb-NO" sz="1800"/>
              <a:t>Tiltaket kan nå viderebehandles etter plan- og bygningsloven etter gjeldende rutiner.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05AF9-0A3C-4C07-A6AA-87BB6FB51B44}" type="slidenum">
              <a:rPr lang="nb-NO"/>
              <a:pPr/>
              <a:t>13</a:t>
            </a:fld>
            <a:endParaRPr lang="nb-NO"/>
          </a:p>
        </p:txBody>
      </p:sp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54628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54629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0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1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2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3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4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39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0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1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2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3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4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5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6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7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8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49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50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51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4652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54653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54654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55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56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57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58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59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60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61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62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4663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54664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PBE konkluderer med at dispensasjon kan gis…….forts.</a:t>
            </a:r>
          </a:p>
        </p:txBody>
      </p:sp>
      <p:sp>
        <p:nvSpPr>
          <p:cNvPr id="154665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54666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54667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54668" name="Text Box 44"/>
          <p:cNvSpPr txBox="1">
            <a:spLocks noChangeArrowheads="1"/>
          </p:cNvSpPr>
          <p:nvPr/>
        </p:nvSpPr>
        <p:spPr bwMode="auto">
          <a:xfrm>
            <a:off x="547688" y="1700213"/>
            <a:ext cx="85963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154669" name="Text Box 45"/>
          <p:cNvSpPr txBox="1">
            <a:spLocks noChangeArrowheads="1"/>
          </p:cNvSpPr>
          <p:nvPr/>
        </p:nvSpPr>
        <p:spPr bwMode="auto">
          <a:xfrm>
            <a:off x="1403350" y="2060575"/>
            <a:ext cx="6126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154670" name="Rectangle 46"/>
          <p:cNvSpPr>
            <a:spLocks noChangeArrowheads="1"/>
          </p:cNvSpPr>
          <p:nvPr/>
        </p:nvSpPr>
        <p:spPr bwMode="auto">
          <a:xfrm>
            <a:off x="1116013" y="1671638"/>
            <a:ext cx="712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/>
          </a:p>
        </p:txBody>
      </p:sp>
      <p:sp>
        <p:nvSpPr>
          <p:cNvPr id="154671" name="Rectangle 47"/>
          <p:cNvSpPr>
            <a:spLocks noChangeArrowheads="1"/>
          </p:cNvSpPr>
          <p:nvPr/>
        </p:nvSpPr>
        <p:spPr bwMode="auto">
          <a:xfrm>
            <a:off x="1042988" y="2276475"/>
            <a:ext cx="71294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 sz="1800"/>
              <a:t>Dersom fylkesmannen uttaler seg negativt til dispensasjon skal PBE avslå dispensasjonssøknaden. </a:t>
            </a:r>
          </a:p>
          <a:p>
            <a:pPr algn="l"/>
            <a:r>
              <a:rPr lang="nb-NO" sz="1800"/>
              <a:t> </a:t>
            </a:r>
          </a:p>
          <a:p>
            <a:pPr algn="l"/>
            <a:r>
              <a:rPr lang="nb-NO" sz="1800"/>
              <a:t>Tiltaket skal </a:t>
            </a:r>
            <a:r>
              <a:rPr lang="nb-NO" sz="1800" u="sng"/>
              <a:t>ikke</a:t>
            </a:r>
            <a:r>
              <a:rPr lang="nb-NO" sz="1800"/>
              <a:t> viderebehandles etter plan- og bygningsloven.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E588E4-9ACE-48C2-B586-2179CBB41659}" type="slidenum">
              <a:rPr lang="nb-NO"/>
              <a:pPr/>
              <a:t>14</a:t>
            </a:fld>
            <a:endParaRPr lang="nb-NO"/>
          </a:p>
        </p:txBody>
      </p:sp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556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55652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55653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54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55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56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57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58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3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4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5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6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7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8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69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70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71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72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73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74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75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5676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55677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55678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79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0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1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2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3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4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5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6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5687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5568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Søknadsdokumentasjon i marka-sak</a:t>
            </a:r>
          </a:p>
        </p:txBody>
      </p:sp>
      <p:sp>
        <p:nvSpPr>
          <p:cNvPr id="155689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55690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547688" y="1700213"/>
            <a:ext cx="85963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1403350" y="2060575"/>
            <a:ext cx="6126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155694" name="Rectangle 46"/>
          <p:cNvSpPr>
            <a:spLocks noChangeArrowheads="1"/>
          </p:cNvSpPr>
          <p:nvPr/>
        </p:nvSpPr>
        <p:spPr bwMode="auto">
          <a:xfrm>
            <a:off x="1116013" y="1671638"/>
            <a:ext cx="712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/>
          </a:p>
        </p:txBody>
      </p:sp>
      <p:sp>
        <p:nvSpPr>
          <p:cNvPr id="155695" name="Rectangle 47"/>
          <p:cNvSpPr>
            <a:spLocks noChangeArrowheads="1"/>
          </p:cNvSpPr>
          <p:nvPr/>
        </p:nvSpPr>
        <p:spPr bwMode="auto">
          <a:xfrm>
            <a:off x="1042988" y="1700213"/>
            <a:ext cx="7129462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/>
              <a:t>.</a:t>
            </a:r>
          </a:p>
          <a:p>
            <a:pPr lvl="1"/>
            <a:endParaRPr lang="nb-NO"/>
          </a:p>
          <a:p>
            <a:pPr lvl="1"/>
            <a:r>
              <a:rPr lang="nb-NO" sz="1800" u="sng"/>
              <a:t>Minimumsdokumentasjon for behandling etter markaloven:</a:t>
            </a:r>
          </a:p>
          <a:p>
            <a:pPr lvl="1" algn="l"/>
            <a:endParaRPr lang="nb-NO" sz="1800"/>
          </a:p>
          <a:p>
            <a:pPr lvl="1" algn="l"/>
            <a:r>
              <a:rPr lang="nb-NO" sz="1800"/>
              <a:t>	- Beskrivelse av tiltaket. </a:t>
            </a:r>
          </a:p>
          <a:p>
            <a:pPr lvl="1" algn="l"/>
            <a:r>
              <a:rPr lang="nb-NO" sz="1800"/>
              <a:t> 	- Søknad om dispensasjon fra markaloven. </a:t>
            </a:r>
          </a:p>
          <a:p>
            <a:pPr lvl="1" algn="l"/>
            <a:r>
              <a:rPr lang="nb-NO" sz="1800"/>
              <a:t> 	- Tegninger av tiltaket og kart som viser tiltakets plassering.</a:t>
            </a:r>
          </a:p>
          <a:p>
            <a:pPr lvl="1" algn="l"/>
            <a:endParaRPr lang="nb-NO" sz="1800"/>
          </a:p>
          <a:p>
            <a:pPr lvl="1" algn="l"/>
            <a:r>
              <a:rPr lang="nb-NO" sz="1800"/>
              <a:t>	Det er </a:t>
            </a:r>
            <a:r>
              <a:rPr lang="nb-NO" sz="1800" u="sng"/>
              <a:t>ikke</a:t>
            </a:r>
            <a:r>
              <a:rPr lang="nb-NO" sz="1800"/>
              <a:t> krav om nabovarsling.</a:t>
            </a:r>
          </a:p>
          <a:p>
            <a:pPr algn="l"/>
            <a:r>
              <a:rPr lang="nb-NO"/>
              <a:t> </a:t>
            </a:r>
          </a:p>
          <a:p>
            <a:pPr algn="l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A282F9-8714-4640-8651-A6369E357CD9}" type="slidenum">
              <a:rPr lang="nb-NO"/>
              <a:pPr/>
              <a:t>15</a:t>
            </a:fld>
            <a:endParaRPr lang="nb-NO"/>
          </a:p>
        </p:txBody>
      </p:sp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167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16740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16741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2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7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8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49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0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1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2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3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4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5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6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7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8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59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60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61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62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63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6764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16765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16766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67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68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69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70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71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72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73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74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6775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1677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Unntak : Markaloven § 5 annet ledd</a:t>
            </a:r>
          </a:p>
        </p:txBody>
      </p:sp>
      <p:sp>
        <p:nvSpPr>
          <p:cNvPr id="11677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16778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16779" name="Text Box 43"/>
          <p:cNvSpPr txBox="1">
            <a:spLocks noChangeArrowheads="1"/>
          </p:cNvSpPr>
          <p:nvPr/>
        </p:nvSpPr>
        <p:spPr bwMode="auto">
          <a:xfrm>
            <a:off x="1042988" y="1268413"/>
            <a:ext cx="7632700" cy="71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nb-NO" i="1"/>
              <a:t>	</a:t>
            </a:r>
          </a:p>
          <a:p>
            <a:pPr marL="342900" indent="-342900" algn="l"/>
            <a:r>
              <a:rPr lang="nb-NO" sz="1400" i="1"/>
              <a:t>”Bygge- og anleggstiltak er forbudt i Marka. Med bygge- og anleggstiltak menes tiltak som</a:t>
            </a:r>
          </a:p>
          <a:p>
            <a:pPr marL="342900" indent="-342900" algn="l"/>
            <a:r>
              <a:rPr lang="nb-NO" sz="1400" i="1"/>
              <a:t>nevnt i plan- og bygningsloven § 1-6, for eksempel oppføring, riving, endring, herunder</a:t>
            </a:r>
          </a:p>
          <a:p>
            <a:pPr marL="342900" indent="-342900" algn="l"/>
            <a:r>
              <a:rPr lang="nb-NO" sz="1400" i="1"/>
              <a:t>fasadeendringer, endret bruk og andre tiltak knyttet til bygninger, konstruksjoner og anlegg,</a:t>
            </a:r>
          </a:p>
          <a:p>
            <a:pPr marL="342900" indent="-342900" algn="l"/>
            <a:r>
              <a:rPr lang="nb-NO" sz="1400" i="1"/>
              <a:t>samt terrenginngrep og opprettelse og endring av eiendom. </a:t>
            </a:r>
          </a:p>
          <a:p>
            <a:pPr marL="342900" indent="-342900" algn="l"/>
            <a:endParaRPr lang="nb-NO" sz="1400" i="1"/>
          </a:p>
          <a:p>
            <a:pPr marL="342900" indent="-342900" algn="l"/>
            <a:r>
              <a:rPr lang="nb-NO" sz="1400" b="1" i="1"/>
              <a:t>Forbudet i første ledd omfatter ikke </a:t>
            </a:r>
            <a:r>
              <a:rPr lang="nb-NO" sz="1400" b="1" i="1" u="sng"/>
              <a:t>landbrukstiltak </a:t>
            </a:r>
            <a:r>
              <a:rPr lang="nb-NO" sz="1400" b="1" i="1"/>
              <a:t>og tiltak som nevnt i plan- og</a:t>
            </a:r>
          </a:p>
          <a:p>
            <a:pPr marL="342900" indent="-342900" algn="l"/>
            <a:r>
              <a:rPr lang="nb-NO" sz="1400" b="1" i="1"/>
              <a:t>bygningsloven </a:t>
            </a:r>
            <a:r>
              <a:rPr lang="nb-NO" sz="1400" b="1" i="1" u="sng"/>
              <a:t>§ 1-3 annet ledd eller som inngår i vedtak etter § 6-4 tredje ledd i samme</a:t>
            </a:r>
          </a:p>
          <a:p>
            <a:pPr marL="342900" indent="-342900" algn="l"/>
            <a:r>
              <a:rPr lang="nb-NO" sz="1400" b="1" i="1" u="sng"/>
              <a:t>lov”. </a:t>
            </a:r>
          </a:p>
          <a:p>
            <a:pPr marL="342900" indent="-342900" algn="l"/>
            <a:endParaRPr lang="nb-NO" sz="1400" b="1" i="1" u="sng"/>
          </a:p>
          <a:p>
            <a:pPr marL="342900" indent="-342900" algn="l"/>
            <a:endParaRPr lang="nb-NO" i="1"/>
          </a:p>
          <a:p>
            <a:pPr marL="342900" indent="-342900" algn="l">
              <a:buFontTx/>
              <a:buChar char="•"/>
            </a:pPr>
            <a:r>
              <a:rPr lang="nb-NO"/>
              <a:t>Landbruksbegrepet skal forstås på tilsvarende måte som etter pbl. Se også Miljøverndepartementets veileder T- 1443 fra 2005.</a:t>
            </a:r>
          </a:p>
          <a:p>
            <a:pPr marL="342900" indent="-342900" algn="l"/>
            <a:r>
              <a:rPr lang="nb-NO"/>
              <a:t> </a:t>
            </a:r>
          </a:p>
          <a:p>
            <a:pPr marL="342900" indent="-342900" algn="l">
              <a:buFontTx/>
              <a:buChar char="•"/>
            </a:pPr>
            <a:r>
              <a:rPr lang="nb-NO"/>
              <a:t>Faller tiltaket under landbruksbegrepet, må det vurderes om det kan gis tillatelse etter § 14, jf. § 1. Dette beror på en konkret vurdering. </a:t>
            </a:r>
          </a:p>
          <a:p>
            <a:pPr marL="342900" indent="-342900" algn="l"/>
            <a:r>
              <a:rPr lang="nb-NO"/>
              <a:t> </a:t>
            </a:r>
          </a:p>
          <a:p>
            <a:pPr marL="342900" indent="-342900" algn="l">
              <a:buFontTx/>
              <a:buChar char="•"/>
            </a:pPr>
            <a:r>
              <a:rPr lang="nb-NO"/>
              <a:t>Hvorvidt landbrukstiltaket er av en slik størrelse at det vil kreves reguleringsplan, vil måtte vurderes etter pbl. § 12-1.   </a:t>
            </a:r>
          </a:p>
          <a:p>
            <a:pPr marL="342900" indent="-342900" algn="l"/>
            <a:endParaRPr lang="nb-NO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D11DFE-47DF-452E-BC29-465C81987F1F}" type="slidenum">
              <a:rPr lang="nb-NO"/>
              <a:pPr/>
              <a:t>16</a:t>
            </a:fld>
            <a:endParaRPr lang="nb-NO"/>
          </a:p>
        </p:txBody>
      </p:sp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198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19812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19813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14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15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16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17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18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19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0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1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2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3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4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5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6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7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8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29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30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31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32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33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34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35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9836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19837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19838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39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0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1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2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3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4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5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6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9847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1984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solidFill>
                  <a:schemeClr val="tx1"/>
                </a:solidFill>
              </a:rPr>
              <a:t>Kompetanse etter unntaksbestemmelsene</a:t>
            </a:r>
          </a:p>
        </p:txBody>
      </p:sp>
      <p:sp>
        <p:nvSpPr>
          <p:cNvPr id="119849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19850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19851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19853" name="Text Box 45"/>
          <p:cNvSpPr txBox="1">
            <a:spLocks noChangeArrowheads="1"/>
          </p:cNvSpPr>
          <p:nvPr/>
        </p:nvSpPr>
        <p:spPr bwMode="auto">
          <a:xfrm>
            <a:off x="547688" y="1700213"/>
            <a:ext cx="8596312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 sz="1800"/>
              <a:t>Plan- og bygningsetaten har vedtakskompetanse til å innvilge tillatelse med hjemmel i § 5 annet ledd, § 7 nr. 1- 4 og § 9, jf. § 14. Kopi av vedtak skal sendes som orienteringssak til Fylkesmannen. </a:t>
            </a:r>
          </a:p>
          <a:p>
            <a:endParaRPr lang="nb-NO" sz="1800"/>
          </a:p>
          <a:p>
            <a:pPr algn="l"/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pic>
        <p:nvPicPr>
          <p:cNvPr id="119855" name="Picture 47" descr="delegering_arbe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60800"/>
            <a:ext cx="2247900" cy="2216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3F4CF3-6A37-4D11-B8EC-656066F0510B}" type="slidenum">
              <a:rPr lang="nb-NO"/>
              <a:pPr/>
              <a:t>17</a:t>
            </a:fld>
            <a:endParaRPr lang="nb-NO"/>
          </a:p>
        </p:txBody>
      </p:sp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187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18788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18789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0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1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2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3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4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5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6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7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8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799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0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1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2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3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4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5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6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7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8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09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10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11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18812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18813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18814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15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16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17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18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19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20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21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22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18823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18824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solidFill>
                  <a:schemeClr val="tx1"/>
                </a:solidFill>
              </a:rPr>
              <a:t>Saksbehandlingen etter unntaksbestemmelsene</a:t>
            </a:r>
          </a:p>
        </p:txBody>
      </p:sp>
      <p:sp>
        <p:nvSpPr>
          <p:cNvPr id="118825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18826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18827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u="sng"/>
          </a:p>
          <a:p>
            <a:pPr marL="342900" indent="-342900" algn="l"/>
            <a:endParaRPr lang="nb-NO" u="sng"/>
          </a:p>
          <a:p>
            <a:pPr marL="342900" indent="-342900" algn="l"/>
            <a:endParaRPr lang="nb-NO" u="sng"/>
          </a:p>
          <a:p>
            <a:pPr marL="342900" indent="-342900" algn="l">
              <a:buFontTx/>
              <a:buChar char="•"/>
            </a:pPr>
            <a:r>
              <a:rPr lang="nb-NO" sz="2400" b="1"/>
              <a:t>Alle tiltak som faller inn under unntaksbestemmelsene skal behandles etter markaloven § 14. </a:t>
            </a:r>
          </a:p>
          <a:p>
            <a:pPr marL="342900" indent="-342900" algn="l"/>
            <a:endParaRPr lang="nb-NO" sz="2400" b="1"/>
          </a:p>
          <a:p>
            <a:pPr marL="342900" indent="-342900" algn="l"/>
            <a:endParaRPr lang="nb-NO" sz="2400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18829" name="AutoShape 45" descr="Z"/>
          <p:cNvSpPr>
            <a:spLocks noChangeAspect="1" noChangeArrowheads="1"/>
          </p:cNvSpPr>
          <p:nvPr/>
        </p:nvSpPr>
        <p:spPr bwMode="auto">
          <a:xfrm>
            <a:off x="0" y="-2889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nb-NO"/>
          </a:p>
        </p:txBody>
      </p:sp>
      <p:sp>
        <p:nvSpPr>
          <p:cNvPr id="118831" name="AutoShape 47" descr="Z"/>
          <p:cNvSpPr>
            <a:spLocks noChangeAspect="1" noChangeArrowheads="1"/>
          </p:cNvSpPr>
          <p:nvPr/>
        </p:nvSpPr>
        <p:spPr bwMode="auto">
          <a:xfrm>
            <a:off x="0" y="-2889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nb-NO"/>
          </a:p>
        </p:txBody>
      </p:sp>
      <p:sp>
        <p:nvSpPr>
          <p:cNvPr id="118833" name="AutoShape 49" descr="Z"/>
          <p:cNvSpPr>
            <a:spLocks noChangeAspect="1" noChangeArrowheads="1"/>
          </p:cNvSpPr>
          <p:nvPr/>
        </p:nvSpPr>
        <p:spPr bwMode="auto">
          <a:xfrm>
            <a:off x="0" y="-2889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nb-NO"/>
          </a:p>
        </p:txBody>
      </p:sp>
      <p:pic>
        <p:nvPicPr>
          <p:cNvPr id="118834" name="il_fi" descr="Skjema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3573463"/>
            <a:ext cx="27432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64FC3B-3EEE-42F8-849C-A247F50EEC7E}" type="slidenum">
              <a:rPr lang="nb-NO"/>
              <a:pPr/>
              <a:t>18</a:t>
            </a:fld>
            <a:endParaRPr lang="nb-NO"/>
          </a:p>
        </p:txBody>
      </p:sp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32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32100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32101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2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3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4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5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6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7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8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09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0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1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2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3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4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5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6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7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8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19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20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21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22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23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2124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32125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32126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27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28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29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30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31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32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33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34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2135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32136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solidFill>
                  <a:schemeClr val="tx1"/>
                </a:solidFill>
              </a:rPr>
              <a:t>Saksbehandlingen etter § 14</a:t>
            </a:r>
          </a:p>
        </p:txBody>
      </p:sp>
      <p:sp>
        <p:nvSpPr>
          <p:cNvPr id="132137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32138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32139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u="sng"/>
          </a:p>
          <a:p>
            <a:pPr marL="342900" indent="-342900" algn="l"/>
            <a:r>
              <a:rPr lang="nb-NO" u="sng"/>
              <a:t>Markaloven § 14</a:t>
            </a:r>
          </a:p>
          <a:p>
            <a:pPr marL="342900" indent="-342900" algn="l"/>
            <a:endParaRPr lang="nb-NO" u="sng"/>
          </a:p>
          <a:p>
            <a:pPr marL="342900" indent="-342900" algn="l"/>
            <a:r>
              <a:rPr lang="nb-NO" b="1" i="1"/>
              <a:t>	”</a:t>
            </a:r>
            <a:r>
              <a:rPr lang="nb-NO" b="1" i="1" u="sng"/>
              <a:t>Tiltak</a:t>
            </a:r>
            <a:r>
              <a:rPr lang="nb-NO" b="1" i="1"/>
              <a:t> </a:t>
            </a:r>
            <a:r>
              <a:rPr lang="nb-NO" i="1"/>
              <a:t>omfattet av loven kan bare settes i verk dersom det er gitt tillatelse av myndigheten etter loven. </a:t>
            </a:r>
            <a:r>
              <a:rPr lang="nb-NO" b="1" i="1"/>
              <a:t>Tillatelse kan bare gis dersom fordelene ved tiltaket må anses større enn de skader og ulemper tiltaket vil medføre for friluftslivet, naturmiljøet eller de allmenne interesser for øvrig”</a:t>
            </a:r>
          </a:p>
          <a:p>
            <a:pPr marL="342900" indent="-342900" algn="l"/>
            <a:r>
              <a:rPr lang="nb-NO" b="1" i="1"/>
              <a:t>	</a:t>
            </a:r>
          </a:p>
          <a:p>
            <a:pPr marL="342900" indent="-342900" algn="l"/>
            <a:r>
              <a:rPr lang="nb-NO" u="sng"/>
              <a:t>(Eks: tiltak på landbrukseiendom som ikke er hjemlet i plan)</a:t>
            </a:r>
          </a:p>
          <a:p>
            <a:pPr marL="342900" indent="-342900" algn="l"/>
            <a:endParaRPr lang="nb-NO" u="sng"/>
          </a:p>
          <a:p>
            <a:pPr marL="342900" indent="-342900" algn="l"/>
            <a:r>
              <a:rPr lang="nb-NO" i="1"/>
              <a:t>	</a:t>
            </a:r>
          </a:p>
          <a:p>
            <a:pPr marL="342900" indent="-342900" algn="l"/>
            <a:r>
              <a:rPr lang="nb-NO" i="1"/>
              <a:t>	For søknader som går inn under </a:t>
            </a:r>
            <a:r>
              <a:rPr lang="nb-NO" b="1" i="1"/>
              <a:t>§ 7</a:t>
            </a:r>
            <a:r>
              <a:rPr lang="nb-NO" i="1"/>
              <a:t> skal søknadsbehandlingen </a:t>
            </a:r>
            <a:r>
              <a:rPr lang="nb-NO" b="1" i="1"/>
              <a:t>begrenses</a:t>
            </a:r>
            <a:r>
              <a:rPr lang="nb-NO" i="1"/>
              <a:t> </a:t>
            </a:r>
            <a:r>
              <a:rPr lang="nb-NO" b="1" i="1"/>
              <a:t>til å kontrollere at tiltaket er i samsvar med de vilkår som framgår av § 7”.</a:t>
            </a:r>
          </a:p>
          <a:p>
            <a:pPr marL="342900" indent="-342900" algn="l"/>
            <a:r>
              <a:rPr lang="nb-NO" i="1"/>
              <a:t>	</a:t>
            </a:r>
          </a:p>
          <a:p>
            <a:pPr marL="342900" indent="-342900" algn="l"/>
            <a:r>
              <a:rPr lang="nb-NO" i="1" u="sng"/>
              <a:t>(Eks: tiltak innenfor reg.plan for Sørbråten i tråd med planene)</a:t>
            </a:r>
          </a:p>
          <a:p>
            <a:pPr marL="342900" indent="-342900" algn="l"/>
            <a:endParaRPr lang="nb-NO" i="1" u="sng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75F703-C528-46B4-9E37-DE966186197C}" type="slidenum">
              <a:rPr lang="nb-NO"/>
              <a:pPr/>
              <a:t>19</a:t>
            </a:fld>
            <a:endParaRPr lang="nb-NO"/>
          </a:p>
        </p:txBody>
      </p:sp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35172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35173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74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75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76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77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78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79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0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1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2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3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4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5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6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7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8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89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90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91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92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93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94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95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5196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35197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35198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199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0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1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2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3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4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5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6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5207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3520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Saksbehandling etter markaloven § 14 kan resultere i følgende:</a:t>
            </a:r>
          </a:p>
        </p:txBody>
      </p:sp>
      <p:sp>
        <p:nvSpPr>
          <p:cNvPr id="135209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35210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35211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u="sng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35212" name="Rectangle 44"/>
          <p:cNvSpPr>
            <a:spLocks noChangeArrowheads="1"/>
          </p:cNvSpPr>
          <p:nvPr/>
        </p:nvSpPr>
        <p:spPr bwMode="auto">
          <a:xfrm>
            <a:off x="539750" y="1755775"/>
            <a:ext cx="86042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449263" algn="l"/>
                <a:tab pos="714375" algn="l"/>
                <a:tab pos="2965450" algn="l"/>
              </a:tabLst>
            </a:pPr>
            <a:r>
              <a:rPr lang="nb-NO" sz="2000" u="sng"/>
              <a:t>Tillatelse etter markaloven § 14:</a:t>
            </a:r>
          </a:p>
          <a:p>
            <a:pPr algn="l">
              <a:tabLst>
                <a:tab pos="449263" algn="l"/>
                <a:tab pos="714375" algn="l"/>
                <a:tab pos="2965450" algn="l"/>
              </a:tabLst>
            </a:pPr>
            <a:endParaRPr lang="nb-NO" sz="2000" u="sng"/>
          </a:p>
          <a:p>
            <a:pPr algn="l">
              <a:tabLst>
                <a:tab pos="449263" algn="l"/>
                <a:tab pos="714375" algn="l"/>
                <a:tab pos="2965450" algn="l"/>
              </a:tabLst>
            </a:pPr>
            <a:r>
              <a:rPr lang="nb-NO" sz="2000"/>
              <a:t>-   Vedtaket etter markaloven behandles/”bakes inn” i vedtak etter pbl. </a:t>
            </a:r>
          </a:p>
          <a:p>
            <a:pPr algn="l">
              <a:tabLst>
                <a:tab pos="449263" algn="l"/>
                <a:tab pos="714375" algn="l"/>
                <a:tab pos="2965450" algn="l"/>
              </a:tabLst>
            </a:pPr>
            <a:endParaRPr lang="nb-NO" sz="2000"/>
          </a:p>
          <a:p>
            <a:pPr algn="l">
              <a:tabLst>
                <a:tab pos="449263" algn="l"/>
                <a:tab pos="714375" algn="l"/>
                <a:tab pos="2965450" algn="l"/>
              </a:tabLst>
            </a:pPr>
            <a:r>
              <a:rPr lang="nb-NO" sz="2000" u="sng"/>
              <a:t>Avslag etter markaloven § 14:</a:t>
            </a:r>
          </a:p>
          <a:p>
            <a:pPr algn="l">
              <a:tabLst>
                <a:tab pos="449263" algn="l"/>
                <a:tab pos="714375" algn="l"/>
                <a:tab pos="2965450" algn="l"/>
              </a:tabLst>
            </a:pPr>
            <a:endParaRPr lang="nb-NO" sz="2000" u="sng"/>
          </a:p>
          <a:p>
            <a:pPr algn="l">
              <a:tabLst>
                <a:tab pos="449263" algn="l"/>
                <a:tab pos="714375" algn="l"/>
                <a:tab pos="2965450" algn="l"/>
              </a:tabLst>
            </a:pPr>
            <a:r>
              <a:rPr lang="nb-NO" sz="2000"/>
              <a:t>-   Eget avslagsvedtak fattes etter markaloven.</a:t>
            </a:r>
          </a:p>
          <a:p>
            <a:pPr algn="l">
              <a:tabLst>
                <a:tab pos="449263" algn="l"/>
                <a:tab pos="714375" algn="l"/>
                <a:tab pos="2965450" algn="l"/>
              </a:tabLst>
            </a:pPr>
            <a:r>
              <a:rPr lang="nb-NO" sz="2000"/>
              <a:t>-   Tiltaket skal ikke viderebehandles etter pbl.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B9DC8-A8EE-4AAA-B90E-902A6F6AA54B}" type="slidenum">
              <a:rPr lang="nb-NO"/>
              <a:pPr/>
              <a:t>2</a:t>
            </a:fld>
            <a:endParaRPr lang="nb-NO"/>
          </a:p>
        </p:txBody>
      </p:sp>
      <p:pic>
        <p:nvPicPr>
          <p:cNvPr id="143362" name="Picture 2" descr="Kartutsnitt 25,4x19,05_1"/>
          <p:cNvPicPr>
            <a:picLocks noChangeAspect="1" noChangeArrowheads="1"/>
          </p:cNvPicPr>
          <p:nvPr/>
        </p:nvPicPr>
        <p:blipFill>
          <a:blip r:embed="rId2" cstate="print"/>
          <a:srcRect t="20638" b="52962"/>
          <a:stretch>
            <a:fillRect/>
          </a:stretch>
        </p:blipFill>
        <p:spPr bwMode="auto">
          <a:xfrm>
            <a:off x="-15875" y="0"/>
            <a:ext cx="9159875" cy="1628775"/>
          </a:xfrm>
          <a:prstGeom prst="rect">
            <a:avLst/>
          </a:prstGeom>
          <a:noFill/>
        </p:spPr>
      </p:pic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1628775"/>
            <a:ext cx="9144000" cy="5229225"/>
          </a:xfrm>
          <a:prstGeom prst="rect">
            <a:avLst/>
          </a:prstGeom>
          <a:solidFill>
            <a:srgbClr val="FFE6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0" y="1890713"/>
            <a:ext cx="511175" cy="4967287"/>
            <a:chOff x="0" y="1366"/>
            <a:chExt cx="322" cy="2954"/>
          </a:xfrm>
        </p:grpSpPr>
        <p:sp>
          <p:nvSpPr>
            <p:cNvPr id="143365" name="Rectangle 5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3366" name="Rectangle 6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3367" name="Rectangle 7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3368" name="Rectangle 8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3369" name="Rectangle 9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3370" name="Rectangle 10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3371" name="Rectangle 11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4337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Markalovens geografiske virkeområde i Oslo:</a:t>
            </a:r>
          </a:p>
        </p:txBody>
      </p:sp>
      <p:sp>
        <p:nvSpPr>
          <p:cNvPr id="14337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endParaRPr lang="nb-NO"/>
          </a:p>
          <a:p>
            <a:r>
              <a:rPr lang="nb-NO"/>
              <a:t>Sørkedalen </a:t>
            </a:r>
          </a:p>
          <a:p>
            <a:r>
              <a:rPr lang="nb-NO"/>
              <a:t>Nordmarka</a:t>
            </a:r>
          </a:p>
          <a:p>
            <a:r>
              <a:rPr lang="nb-NO"/>
              <a:t>Maridalen   </a:t>
            </a:r>
          </a:p>
          <a:p>
            <a:r>
              <a:rPr lang="nb-NO"/>
              <a:t>Lillomarka  </a:t>
            </a:r>
          </a:p>
          <a:p>
            <a:r>
              <a:rPr lang="nb-NO"/>
              <a:t>Foten av Gjelleråsen</a:t>
            </a:r>
          </a:p>
          <a:p>
            <a:r>
              <a:rPr lang="nb-NO"/>
              <a:t>Østmarka </a:t>
            </a:r>
          </a:p>
          <a:p>
            <a:r>
              <a:rPr lang="nb-NO"/>
              <a:t>Grønliåsen</a:t>
            </a:r>
          </a:p>
        </p:txBody>
      </p:sp>
      <p:grpSp>
        <p:nvGrpSpPr>
          <p:cNvPr id="143374" name="Group 14"/>
          <p:cNvGrpSpPr>
            <a:grpSpLocks/>
          </p:cNvGrpSpPr>
          <p:nvPr/>
        </p:nvGrpSpPr>
        <p:grpSpPr bwMode="auto">
          <a:xfrm>
            <a:off x="900113" y="6165850"/>
            <a:ext cx="2263775" cy="557213"/>
            <a:chOff x="635" y="3640"/>
            <a:chExt cx="1426" cy="351"/>
          </a:xfrm>
        </p:grpSpPr>
        <p:sp>
          <p:nvSpPr>
            <p:cNvPr id="143375" name="Rectangle 15"/>
            <p:cNvSpPr>
              <a:spLocks noChangeArrowheads="1"/>
            </p:cNvSpPr>
            <p:nvPr/>
          </p:nvSpPr>
          <p:spPr bwMode="auto">
            <a:xfrm>
              <a:off x="635" y="3640"/>
              <a:ext cx="337" cy="33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76" name="Rectangle 16"/>
            <p:cNvSpPr>
              <a:spLocks noChangeArrowheads="1"/>
            </p:cNvSpPr>
            <p:nvPr/>
          </p:nvSpPr>
          <p:spPr bwMode="auto">
            <a:xfrm>
              <a:off x="941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77" name="Rectangle 17"/>
            <p:cNvSpPr>
              <a:spLocks noChangeArrowheads="1"/>
            </p:cNvSpPr>
            <p:nvPr/>
          </p:nvSpPr>
          <p:spPr bwMode="auto">
            <a:xfrm>
              <a:off x="898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78" name="Rectangle 18"/>
            <p:cNvSpPr>
              <a:spLocks noChangeArrowheads="1"/>
            </p:cNvSpPr>
            <p:nvPr/>
          </p:nvSpPr>
          <p:spPr bwMode="auto">
            <a:xfrm>
              <a:off x="855" y="3651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79" name="Rectangle 19"/>
            <p:cNvSpPr>
              <a:spLocks noChangeArrowheads="1"/>
            </p:cNvSpPr>
            <p:nvPr/>
          </p:nvSpPr>
          <p:spPr bwMode="auto">
            <a:xfrm>
              <a:off x="814" y="3651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0" name="Rectangle 20"/>
            <p:cNvSpPr>
              <a:spLocks noChangeArrowheads="1"/>
            </p:cNvSpPr>
            <p:nvPr/>
          </p:nvSpPr>
          <p:spPr bwMode="auto">
            <a:xfrm>
              <a:off x="772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1" name="Rectangle 21"/>
            <p:cNvSpPr>
              <a:spLocks noChangeArrowheads="1"/>
            </p:cNvSpPr>
            <p:nvPr/>
          </p:nvSpPr>
          <p:spPr bwMode="auto">
            <a:xfrm>
              <a:off x="941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2" name="Rectangle 22"/>
            <p:cNvSpPr>
              <a:spLocks noChangeArrowheads="1"/>
            </p:cNvSpPr>
            <p:nvPr/>
          </p:nvSpPr>
          <p:spPr bwMode="auto">
            <a:xfrm>
              <a:off x="898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3" name="Rectangle 23"/>
            <p:cNvSpPr>
              <a:spLocks noChangeArrowheads="1"/>
            </p:cNvSpPr>
            <p:nvPr/>
          </p:nvSpPr>
          <p:spPr bwMode="auto">
            <a:xfrm>
              <a:off x="855" y="3693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4" name="Rectangle 24"/>
            <p:cNvSpPr>
              <a:spLocks noChangeArrowheads="1"/>
            </p:cNvSpPr>
            <p:nvPr/>
          </p:nvSpPr>
          <p:spPr bwMode="auto">
            <a:xfrm>
              <a:off x="814" y="3693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5" name="Rectangle 25"/>
            <p:cNvSpPr>
              <a:spLocks noChangeArrowheads="1"/>
            </p:cNvSpPr>
            <p:nvPr/>
          </p:nvSpPr>
          <p:spPr bwMode="auto">
            <a:xfrm>
              <a:off x="772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6" name="Rectangle 26"/>
            <p:cNvSpPr>
              <a:spLocks noChangeArrowheads="1"/>
            </p:cNvSpPr>
            <p:nvPr/>
          </p:nvSpPr>
          <p:spPr bwMode="auto">
            <a:xfrm>
              <a:off x="941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7" name="Rectangle 27"/>
            <p:cNvSpPr>
              <a:spLocks noChangeArrowheads="1"/>
            </p:cNvSpPr>
            <p:nvPr/>
          </p:nvSpPr>
          <p:spPr bwMode="auto">
            <a:xfrm>
              <a:off x="898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8" name="Rectangle 28"/>
            <p:cNvSpPr>
              <a:spLocks noChangeArrowheads="1"/>
            </p:cNvSpPr>
            <p:nvPr/>
          </p:nvSpPr>
          <p:spPr bwMode="auto">
            <a:xfrm>
              <a:off x="855" y="3733"/>
              <a:ext cx="22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89" name="Rectangle 29"/>
            <p:cNvSpPr>
              <a:spLocks noChangeArrowheads="1"/>
            </p:cNvSpPr>
            <p:nvPr/>
          </p:nvSpPr>
          <p:spPr bwMode="auto">
            <a:xfrm>
              <a:off x="814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0" name="Rectangle 30"/>
            <p:cNvSpPr>
              <a:spLocks noChangeArrowheads="1"/>
            </p:cNvSpPr>
            <p:nvPr/>
          </p:nvSpPr>
          <p:spPr bwMode="auto">
            <a:xfrm>
              <a:off x="772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1" name="Rectangle 31"/>
            <p:cNvSpPr>
              <a:spLocks noChangeArrowheads="1"/>
            </p:cNvSpPr>
            <p:nvPr/>
          </p:nvSpPr>
          <p:spPr bwMode="auto">
            <a:xfrm>
              <a:off x="688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2" name="Rectangle 32"/>
            <p:cNvSpPr>
              <a:spLocks noChangeArrowheads="1"/>
            </p:cNvSpPr>
            <p:nvPr/>
          </p:nvSpPr>
          <p:spPr bwMode="auto">
            <a:xfrm>
              <a:off x="646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3" name="Rectangle 33"/>
            <p:cNvSpPr>
              <a:spLocks noChangeArrowheads="1"/>
            </p:cNvSpPr>
            <p:nvPr/>
          </p:nvSpPr>
          <p:spPr bwMode="auto">
            <a:xfrm>
              <a:off x="941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4" name="Rectangle 34"/>
            <p:cNvSpPr>
              <a:spLocks noChangeArrowheads="1"/>
            </p:cNvSpPr>
            <p:nvPr/>
          </p:nvSpPr>
          <p:spPr bwMode="auto">
            <a:xfrm>
              <a:off x="898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5" name="Rectangle 35"/>
            <p:cNvSpPr>
              <a:spLocks noChangeArrowheads="1"/>
            </p:cNvSpPr>
            <p:nvPr/>
          </p:nvSpPr>
          <p:spPr bwMode="auto">
            <a:xfrm>
              <a:off x="855" y="3775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6" name="Rectangle 36"/>
            <p:cNvSpPr>
              <a:spLocks noChangeArrowheads="1"/>
            </p:cNvSpPr>
            <p:nvPr/>
          </p:nvSpPr>
          <p:spPr bwMode="auto">
            <a:xfrm>
              <a:off x="688" y="3775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7" name="Rectangle 37"/>
            <p:cNvSpPr>
              <a:spLocks noChangeArrowheads="1"/>
            </p:cNvSpPr>
            <p:nvPr/>
          </p:nvSpPr>
          <p:spPr bwMode="auto">
            <a:xfrm>
              <a:off x="646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8" name="Rectangle 38"/>
            <p:cNvSpPr>
              <a:spLocks noChangeArrowheads="1"/>
            </p:cNvSpPr>
            <p:nvPr/>
          </p:nvSpPr>
          <p:spPr bwMode="auto">
            <a:xfrm>
              <a:off x="941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399" name="Rectangle 39"/>
            <p:cNvSpPr>
              <a:spLocks noChangeArrowheads="1"/>
            </p:cNvSpPr>
            <p:nvPr/>
          </p:nvSpPr>
          <p:spPr bwMode="auto">
            <a:xfrm>
              <a:off x="898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0" name="Rectangle 40"/>
            <p:cNvSpPr>
              <a:spLocks noChangeArrowheads="1"/>
            </p:cNvSpPr>
            <p:nvPr/>
          </p:nvSpPr>
          <p:spPr bwMode="auto">
            <a:xfrm>
              <a:off x="855" y="3817"/>
              <a:ext cx="22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1" name="Rectangle 41"/>
            <p:cNvSpPr>
              <a:spLocks noChangeArrowheads="1"/>
            </p:cNvSpPr>
            <p:nvPr/>
          </p:nvSpPr>
          <p:spPr bwMode="auto">
            <a:xfrm>
              <a:off x="941" y="3856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2" name="Rectangle 42"/>
            <p:cNvSpPr>
              <a:spLocks noChangeArrowheads="1"/>
            </p:cNvSpPr>
            <p:nvPr/>
          </p:nvSpPr>
          <p:spPr bwMode="auto">
            <a:xfrm>
              <a:off x="898" y="3898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3" name="Rectangle 43"/>
            <p:cNvSpPr>
              <a:spLocks noChangeArrowheads="1"/>
            </p:cNvSpPr>
            <p:nvPr/>
          </p:nvSpPr>
          <p:spPr bwMode="auto">
            <a:xfrm>
              <a:off x="941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4" name="Rectangle 44"/>
            <p:cNvSpPr>
              <a:spLocks noChangeArrowheads="1"/>
            </p:cNvSpPr>
            <p:nvPr/>
          </p:nvSpPr>
          <p:spPr bwMode="auto">
            <a:xfrm>
              <a:off x="898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5" name="Rectangle 45"/>
            <p:cNvSpPr>
              <a:spLocks noChangeArrowheads="1"/>
            </p:cNvSpPr>
            <p:nvPr/>
          </p:nvSpPr>
          <p:spPr bwMode="auto">
            <a:xfrm>
              <a:off x="646" y="3651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6" name="Rectangle 46"/>
            <p:cNvSpPr>
              <a:spLocks noChangeArrowheads="1"/>
            </p:cNvSpPr>
            <p:nvPr/>
          </p:nvSpPr>
          <p:spPr bwMode="auto">
            <a:xfrm>
              <a:off x="646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7" name="Rectangle 47"/>
            <p:cNvSpPr>
              <a:spLocks noChangeArrowheads="1"/>
            </p:cNvSpPr>
            <p:nvPr/>
          </p:nvSpPr>
          <p:spPr bwMode="auto">
            <a:xfrm>
              <a:off x="729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8" name="Rectangle 48"/>
            <p:cNvSpPr>
              <a:spLocks noChangeArrowheads="1"/>
            </p:cNvSpPr>
            <p:nvPr/>
          </p:nvSpPr>
          <p:spPr bwMode="auto">
            <a:xfrm>
              <a:off x="814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09" name="Rectangle 49"/>
            <p:cNvSpPr>
              <a:spLocks noChangeArrowheads="1"/>
            </p:cNvSpPr>
            <p:nvPr/>
          </p:nvSpPr>
          <p:spPr bwMode="auto">
            <a:xfrm>
              <a:off x="646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0" name="Rectangle 50"/>
            <p:cNvSpPr>
              <a:spLocks noChangeArrowheads="1"/>
            </p:cNvSpPr>
            <p:nvPr/>
          </p:nvSpPr>
          <p:spPr bwMode="auto">
            <a:xfrm>
              <a:off x="729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1" name="Freeform 51"/>
            <p:cNvSpPr>
              <a:spLocks/>
            </p:cNvSpPr>
            <p:nvPr/>
          </p:nvSpPr>
          <p:spPr bwMode="auto">
            <a:xfrm>
              <a:off x="718" y="3651"/>
              <a:ext cx="243" cy="271"/>
            </a:xfrm>
            <a:custGeom>
              <a:avLst/>
              <a:gdLst/>
              <a:ahLst/>
              <a:cxnLst>
                <a:cxn ang="0">
                  <a:pos x="41" y="147"/>
                </a:cxn>
                <a:cxn ang="0">
                  <a:pos x="69" y="144"/>
                </a:cxn>
                <a:cxn ang="0">
                  <a:pos x="91" y="142"/>
                </a:cxn>
                <a:cxn ang="0">
                  <a:pos x="102" y="149"/>
                </a:cxn>
                <a:cxn ang="0">
                  <a:pos x="104" y="162"/>
                </a:cxn>
                <a:cxn ang="0">
                  <a:pos x="104" y="185"/>
                </a:cxn>
                <a:cxn ang="0">
                  <a:pos x="119" y="213"/>
                </a:cxn>
                <a:cxn ang="0">
                  <a:pos x="145" y="224"/>
                </a:cxn>
                <a:cxn ang="0">
                  <a:pos x="174" y="227"/>
                </a:cxn>
                <a:cxn ang="0">
                  <a:pos x="197" y="236"/>
                </a:cxn>
                <a:cxn ang="0">
                  <a:pos x="208" y="245"/>
                </a:cxn>
                <a:cxn ang="0">
                  <a:pos x="243" y="271"/>
                </a:cxn>
                <a:cxn ang="0">
                  <a:pos x="236" y="244"/>
                </a:cxn>
                <a:cxn ang="0">
                  <a:pos x="221" y="231"/>
                </a:cxn>
                <a:cxn ang="0">
                  <a:pos x="202" y="216"/>
                </a:cxn>
                <a:cxn ang="0">
                  <a:pos x="171" y="207"/>
                </a:cxn>
                <a:cxn ang="0">
                  <a:pos x="152" y="205"/>
                </a:cxn>
                <a:cxn ang="0">
                  <a:pos x="137" y="202"/>
                </a:cxn>
                <a:cxn ang="0">
                  <a:pos x="126" y="193"/>
                </a:cxn>
                <a:cxn ang="0">
                  <a:pos x="124" y="180"/>
                </a:cxn>
                <a:cxn ang="0">
                  <a:pos x="124" y="158"/>
                </a:cxn>
                <a:cxn ang="0">
                  <a:pos x="111" y="131"/>
                </a:cxn>
                <a:cxn ang="0">
                  <a:pos x="87" y="122"/>
                </a:cxn>
                <a:cxn ang="0">
                  <a:pos x="63" y="126"/>
                </a:cxn>
                <a:cxn ang="0">
                  <a:pos x="48" y="129"/>
                </a:cxn>
                <a:cxn ang="0">
                  <a:pos x="35" y="127"/>
                </a:cxn>
                <a:cxn ang="0">
                  <a:pos x="24" y="118"/>
                </a:cxn>
                <a:cxn ang="0">
                  <a:pos x="20" y="97"/>
                </a:cxn>
                <a:cxn ang="0">
                  <a:pos x="28" y="67"/>
                </a:cxn>
                <a:cxn ang="0">
                  <a:pos x="35" y="44"/>
                </a:cxn>
                <a:cxn ang="0">
                  <a:pos x="39" y="17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35"/>
                </a:cxn>
                <a:cxn ang="0">
                  <a:pos x="9" y="62"/>
                </a:cxn>
                <a:cxn ang="0">
                  <a:pos x="0" y="98"/>
                </a:cxn>
                <a:cxn ang="0">
                  <a:pos x="11" y="135"/>
                </a:cxn>
              </a:cxnLst>
              <a:rect l="0" t="0" r="r" b="b"/>
              <a:pathLst>
                <a:path w="243" h="271">
                  <a:moveTo>
                    <a:pt x="26" y="146"/>
                  </a:moveTo>
                  <a:lnTo>
                    <a:pt x="41" y="147"/>
                  </a:lnTo>
                  <a:lnTo>
                    <a:pt x="54" y="147"/>
                  </a:lnTo>
                  <a:lnTo>
                    <a:pt x="69" y="144"/>
                  </a:lnTo>
                  <a:lnTo>
                    <a:pt x="82" y="142"/>
                  </a:lnTo>
                  <a:lnTo>
                    <a:pt x="91" y="142"/>
                  </a:lnTo>
                  <a:lnTo>
                    <a:pt x="98" y="146"/>
                  </a:lnTo>
                  <a:lnTo>
                    <a:pt x="102" y="149"/>
                  </a:lnTo>
                  <a:lnTo>
                    <a:pt x="104" y="156"/>
                  </a:lnTo>
                  <a:lnTo>
                    <a:pt x="104" y="162"/>
                  </a:lnTo>
                  <a:lnTo>
                    <a:pt x="104" y="171"/>
                  </a:lnTo>
                  <a:lnTo>
                    <a:pt x="104" y="185"/>
                  </a:lnTo>
                  <a:lnTo>
                    <a:pt x="108" y="200"/>
                  </a:lnTo>
                  <a:lnTo>
                    <a:pt x="119" y="213"/>
                  </a:lnTo>
                  <a:lnTo>
                    <a:pt x="132" y="220"/>
                  </a:lnTo>
                  <a:lnTo>
                    <a:pt x="145" y="224"/>
                  </a:lnTo>
                  <a:lnTo>
                    <a:pt x="158" y="225"/>
                  </a:lnTo>
                  <a:lnTo>
                    <a:pt x="174" y="227"/>
                  </a:lnTo>
                  <a:lnTo>
                    <a:pt x="193" y="234"/>
                  </a:lnTo>
                  <a:lnTo>
                    <a:pt x="197" y="236"/>
                  </a:lnTo>
                  <a:lnTo>
                    <a:pt x="202" y="242"/>
                  </a:lnTo>
                  <a:lnTo>
                    <a:pt x="208" y="245"/>
                  </a:lnTo>
                  <a:lnTo>
                    <a:pt x="224" y="260"/>
                  </a:lnTo>
                  <a:lnTo>
                    <a:pt x="243" y="271"/>
                  </a:lnTo>
                  <a:lnTo>
                    <a:pt x="243" y="249"/>
                  </a:lnTo>
                  <a:lnTo>
                    <a:pt x="236" y="244"/>
                  </a:lnTo>
                  <a:lnTo>
                    <a:pt x="228" y="238"/>
                  </a:lnTo>
                  <a:lnTo>
                    <a:pt x="221" y="231"/>
                  </a:lnTo>
                  <a:lnTo>
                    <a:pt x="211" y="224"/>
                  </a:lnTo>
                  <a:lnTo>
                    <a:pt x="202" y="216"/>
                  </a:lnTo>
                  <a:lnTo>
                    <a:pt x="185" y="211"/>
                  </a:lnTo>
                  <a:lnTo>
                    <a:pt x="171" y="207"/>
                  </a:lnTo>
                  <a:lnTo>
                    <a:pt x="159" y="207"/>
                  </a:lnTo>
                  <a:lnTo>
                    <a:pt x="152" y="205"/>
                  </a:lnTo>
                  <a:lnTo>
                    <a:pt x="145" y="205"/>
                  </a:lnTo>
                  <a:lnTo>
                    <a:pt x="137" y="202"/>
                  </a:lnTo>
                  <a:lnTo>
                    <a:pt x="132" y="198"/>
                  </a:lnTo>
                  <a:lnTo>
                    <a:pt x="126" y="193"/>
                  </a:lnTo>
                  <a:lnTo>
                    <a:pt x="124" y="187"/>
                  </a:lnTo>
                  <a:lnTo>
                    <a:pt x="124" y="180"/>
                  </a:lnTo>
                  <a:lnTo>
                    <a:pt x="124" y="171"/>
                  </a:lnTo>
                  <a:lnTo>
                    <a:pt x="124" y="158"/>
                  </a:lnTo>
                  <a:lnTo>
                    <a:pt x="121" y="144"/>
                  </a:lnTo>
                  <a:lnTo>
                    <a:pt x="111" y="131"/>
                  </a:lnTo>
                  <a:lnTo>
                    <a:pt x="100" y="124"/>
                  </a:lnTo>
                  <a:lnTo>
                    <a:pt x="87" y="122"/>
                  </a:lnTo>
                  <a:lnTo>
                    <a:pt x="76" y="124"/>
                  </a:lnTo>
                  <a:lnTo>
                    <a:pt x="63" y="126"/>
                  </a:lnTo>
                  <a:lnTo>
                    <a:pt x="56" y="127"/>
                  </a:lnTo>
                  <a:lnTo>
                    <a:pt x="48" y="129"/>
                  </a:lnTo>
                  <a:lnTo>
                    <a:pt x="41" y="129"/>
                  </a:lnTo>
                  <a:lnTo>
                    <a:pt x="35" y="127"/>
                  </a:lnTo>
                  <a:lnTo>
                    <a:pt x="30" y="124"/>
                  </a:lnTo>
                  <a:lnTo>
                    <a:pt x="24" y="118"/>
                  </a:lnTo>
                  <a:lnTo>
                    <a:pt x="20" y="109"/>
                  </a:lnTo>
                  <a:lnTo>
                    <a:pt x="20" y="97"/>
                  </a:lnTo>
                  <a:lnTo>
                    <a:pt x="24" y="80"/>
                  </a:lnTo>
                  <a:lnTo>
                    <a:pt x="28" y="67"/>
                  </a:lnTo>
                  <a:lnTo>
                    <a:pt x="32" y="57"/>
                  </a:lnTo>
                  <a:lnTo>
                    <a:pt x="35" y="44"/>
                  </a:lnTo>
                  <a:lnTo>
                    <a:pt x="37" y="31"/>
                  </a:lnTo>
                  <a:lnTo>
                    <a:pt x="39" y="17"/>
                  </a:lnTo>
                  <a:lnTo>
                    <a:pt x="35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9" y="20"/>
                  </a:lnTo>
                  <a:lnTo>
                    <a:pt x="17" y="35"/>
                  </a:lnTo>
                  <a:lnTo>
                    <a:pt x="13" y="49"/>
                  </a:lnTo>
                  <a:lnTo>
                    <a:pt x="9" y="62"/>
                  </a:lnTo>
                  <a:lnTo>
                    <a:pt x="6" y="75"/>
                  </a:lnTo>
                  <a:lnTo>
                    <a:pt x="0" y="98"/>
                  </a:lnTo>
                  <a:lnTo>
                    <a:pt x="4" y="118"/>
                  </a:lnTo>
                  <a:lnTo>
                    <a:pt x="11" y="135"/>
                  </a:lnTo>
                  <a:lnTo>
                    <a:pt x="26" y="1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2" name="Freeform 52"/>
            <p:cNvSpPr>
              <a:spLocks noEditPoints="1"/>
            </p:cNvSpPr>
            <p:nvPr/>
          </p:nvSpPr>
          <p:spPr bwMode="auto">
            <a:xfrm>
              <a:off x="1054" y="3855"/>
              <a:ext cx="65" cy="107"/>
            </a:xfrm>
            <a:custGeom>
              <a:avLst/>
              <a:gdLst/>
              <a:ahLst/>
              <a:cxnLst>
                <a:cxn ang="0">
                  <a:pos x="35" y="107"/>
                </a:cxn>
                <a:cxn ang="0">
                  <a:pos x="27" y="105"/>
                </a:cxn>
                <a:cxn ang="0">
                  <a:pos x="22" y="103"/>
                </a:cxn>
                <a:cxn ang="0">
                  <a:pos x="16" y="98"/>
                </a:cxn>
                <a:cxn ang="0">
                  <a:pos x="16" y="101"/>
                </a:cxn>
                <a:cxn ang="0">
                  <a:pos x="16" y="103"/>
                </a:cxn>
                <a:cxn ang="0">
                  <a:pos x="14" y="105"/>
                </a:cxn>
                <a:cxn ang="0">
                  <a:pos x="0" y="105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2" y="96"/>
                </a:cxn>
                <a:cxn ang="0">
                  <a:pos x="2" y="89"/>
                </a:cxn>
                <a:cxn ang="0">
                  <a:pos x="2" y="21"/>
                </a:cxn>
                <a:cxn ang="0">
                  <a:pos x="2" y="12"/>
                </a:cxn>
                <a:cxn ang="0">
                  <a:pos x="2" y="7"/>
                </a:cxn>
                <a:cxn ang="0">
                  <a:pos x="0" y="3"/>
                </a:cxn>
                <a:cxn ang="0">
                  <a:pos x="16" y="0"/>
                </a:cxn>
                <a:cxn ang="0">
                  <a:pos x="16" y="5"/>
                </a:cxn>
                <a:cxn ang="0">
                  <a:pos x="18" y="9"/>
                </a:cxn>
                <a:cxn ang="0">
                  <a:pos x="18" y="14"/>
                </a:cxn>
                <a:cxn ang="0">
                  <a:pos x="18" y="30"/>
                </a:cxn>
                <a:cxn ang="0">
                  <a:pos x="18" y="34"/>
                </a:cxn>
                <a:cxn ang="0">
                  <a:pos x="18" y="38"/>
                </a:cxn>
                <a:cxn ang="0">
                  <a:pos x="16" y="38"/>
                </a:cxn>
                <a:cxn ang="0">
                  <a:pos x="18" y="38"/>
                </a:cxn>
                <a:cxn ang="0">
                  <a:pos x="24" y="34"/>
                </a:cxn>
                <a:cxn ang="0">
                  <a:pos x="29" y="32"/>
                </a:cxn>
                <a:cxn ang="0">
                  <a:pos x="35" y="30"/>
                </a:cxn>
                <a:cxn ang="0">
                  <a:pos x="52" y="36"/>
                </a:cxn>
                <a:cxn ang="0">
                  <a:pos x="61" y="49"/>
                </a:cxn>
                <a:cxn ang="0">
                  <a:pos x="65" y="67"/>
                </a:cxn>
                <a:cxn ang="0">
                  <a:pos x="61" y="89"/>
                </a:cxn>
                <a:cxn ang="0">
                  <a:pos x="50" y="101"/>
                </a:cxn>
                <a:cxn ang="0">
                  <a:pos x="35" y="107"/>
                </a:cxn>
                <a:cxn ang="0">
                  <a:pos x="31" y="45"/>
                </a:cxn>
                <a:cxn ang="0">
                  <a:pos x="27" y="45"/>
                </a:cxn>
                <a:cxn ang="0">
                  <a:pos x="24" y="47"/>
                </a:cxn>
                <a:cxn ang="0">
                  <a:pos x="20" y="49"/>
                </a:cxn>
                <a:cxn ang="0">
                  <a:pos x="18" y="52"/>
                </a:cxn>
                <a:cxn ang="0">
                  <a:pos x="18" y="87"/>
                </a:cxn>
                <a:cxn ang="0">
                  <a:pos x="22" y="90"/>
                </a:cxn>
                <a:cxn ang="0">
                  <a:pos x="26" y="92"/>
                </a:cxn>
                <a:cxn ang="0">
                  <a:pos x="31" y="94"/>
                </a:cxn>
                <a:cxn ang="0">
                  <a:pos x="37" y="92"/>
                </a:cxn>
                <a:cxn ang="0">
                  <a:pos x="40" y="90"/>
                </a:cxn>
                <a:cxn ang="0">
                  <a:pos x="42" y="87"/>
                </a:cxn>
                <a:cxn ang="0">
                  <a:pos x="44" y="83"/>
                </a:cxn>
                <a:cxn ang="0">
                  <a:pos x="46" y="76"/>
                </a:cxn>
                <a:cxn ang="0">
                  <a:pos x="46" y="69"/>
                </a:cxn>
                <a:cxn ang="0">
                  <a:pos x="46" y="61"/>
                </a:cxn>
                <a:cxn ang="0">
                  <a:pos x="44" y="56"/>
                </a:cxn>
                <a:cxn ang="0">
                  <a:pos x="44" y="50"/>
                </a:cxn>
                <a:cxn ang="0">
                  <a:pos x="40" y="47"/>
                </a:cxn>
                <a:cxn ang="0">
                  <a:pos x="37" y="45"/>
                </a:cxn>
                <a:cxn ang="0">
                  <a:pos x="31" y="45"/>
                </a:cxn>
              </a:cxnLst>
              <a:rect l="0" t="0" r="r" b="b"/>
              <a:pathLst>
                <a:path w="65" h="107">
                  <a:moveTo>
                    <a:pt x="35" y="107"/>
                  </a:moveTo>
                  <a:lnTo>
                    <a:pt x="27" y="105"/>
                  </a:lnTo>
                  <a:lnTo>
                    <a:pt x="22" y="103"/>
                  </a:lnTo>
                  <a:lnTo>
                    <a:pt x="16" y="98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2" y="96"/>
                  </a:lnTo>
                  <a:lnTo>
                    <a:pt x="2" y="89"/>
                  </a:lnTo>
                  <a:lnTo>
                    <a:pt x="2" y="21"/>
                  </a:lnTo>
                  <a:lnTo>
                    <a:pt x="2" y="12"/>
                  </a:lnTo>
                  <a:lnTo>
                    <a:pt x="2" y="7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5"/>
                  </a:lnTo>
                  <a:lnTo>
                    <a:pt x="18" y="9"/>
                  </a:lnTo>
                  <a:lnTo>
                    <a:pt x="18" y="14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29" y="32"/>
                  </a:lnTo>
                  <a:lnTo>
                    <a:pt x="35" y="30"/>
                  </a:lnTo>
                  <a:lnTo>
                    <a:pt x="52" y="36"/>
                  </a:lnTo>
                  <a:lnTo>
                    <a:pt x="61" y="49"/>
                  </a:lnTo>
                  <a:lnTo>
                    <a:pt x="65" y="67"/>
                  </a:lnTo>
                  <a:lnTo>
                    <a:pt x="61" y="89"/>
                  </a:lnTo>
                  <a:lnTo>
                    <a:pt x="50" y="101"/>
                  </a:lnTo>
                  <a:lnTo>
                    <a:pt x="35" y="107"/>
                  </a:lnTo>
                  <a:close/>
                  <a:moveTo>
                    <a:pt x="31" y="45"/>
                  </a:moveTo>
                  <a:lnTo>
                    <a:pt x="27" y="45"/>
                  </a:lnTo>
                  <a:lnTo>
                    <a:pt x="24" y="47"/>
                  </a:lnTo>
                  <a:lnTo>
                    <a:pt x="20" y="49"/>
                  </a:lnTo>
                  <a:lnTo>
                    <a:pt x="18" y="52"/>
                  </a:lnTo>
                  <a:lnTo>
                    <a:pt x="18" y="87"/>
                  </a:lnTo>
                  <a:lnTo>
                    <a:pt x="22" y="90"/>
                  </a:lnTo>
                  <a:lnTo>
                    <a:pt x="26" y="92"/>
                  </a:lnTo>
                  <a:lnTo>
                    <a:pt x="31" y="94"/>
                  </a:lnTo>
                  <a:lnTo>
                    <a:pt x="37" y="92"/>
                  </a:lnTo>
                  <a:lnTo>
                    <a:pt x="40" y="90"/>
                  </a:lnTo>
                  <a:lnTo>
                    <a:pt x="42" y="87"/>
                  </a:lnTo>
                  <a:lnTo>
                    <a:pt x="44" y="83"/>
                  </a:lnTo>
                  <a:lnTo>
                    <a:pt x="46" y="76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4" y="56"/>
                  </a:lnTo>
                  <a:lnTo>
                    <a:pt x="44" y="50"/>
                  </a:lnTo>
                  <a:lnTo>
                    <a:pt x="40" y="47"/>
                  </a:lnTo>
                  <a:lnTo>
                    <a:pt x="37" y="45"/>
                  </a:lnTo>
                  <a:lnTo>
                    <a:pt x="31" y="45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3" name="Freeform 53"/>
            <p:cNvSpPr>
              <a:spLocks/>
            </p:cNvSpPr>
            <p:nvPr/>
          </p:nvSpPr>
          <p:spPr bwMode="auto">
            <a:xfrm>
              <a:off x="1130" y="3885"/>
              <a:ext cx="68" cy="106"/>
            </a:xfrm>
            <a:custGeom>
              <a:avLst/>
              <a:gdLst/>
              <a:ahLst/>
              <a:cxnLst>
                <a:cxn ang="0">
                  <a:pos x="42" y="77"/>
                </a:cxn>
                <a:cxn ang="0">
                  <a:pos x="37" y="91"/>
                </a:cxn>
                <a:cxn ang="0">
                  <a:pos x="27" y="100"/>
                </a:cxn>
                <a:cxn ang="0">
                  <a:pos x="13" y="106"/>
                </a:cxn>
                <a:cxn ang="0">
                  <a:pos x="9" y="97"/>
                </a:cxn>
                <a:cxn ang="0">
                  <a:pos x="15" y="93"/>
                </a:cxn>
                <a:cxn ang="0">
                  <a:pos x="18" y="91"/>
                </a:cxn>
                <a:cxn ang="0">
                  <a:pos x="22" y="88"/>
                </a:cxn>
                <a:cxn ang="0">
                  <a:pos x="26" y="82"/>
                </a:cxn>
                <a:cxn ang="0">
                  <a:pos x="27" y="75"/>
                </a:cxn>
                <a:cxn ang="0">
                  <a:pos x="24" y="75"/>
                </a:cxn>
                <a:cxn ang="0">
                  <a:pos x="20" y="64"/>
                </a:cxn>
                <a:cxn ang="0">
                  <a:pos x="16" y="53"/>
                </a:cxn>
                <a:cxn ang="0">
                  <a:pos x="0" y="4"/>
                </a:cxn>
                <a:cxn ang="0">
                  <a:pos x="16" y="0"/>
                </a:cxn>
                <a:cxn ang="0">
                  <a:pos x="29" y="46"/>
                </a:cxn>
                <a:cxn ang="0">
                  <a:pos x="29" y="48"/>
                </a:cxn>
                <a:cxn ang="0">
                  <a:pos x="31" y="53"/>
                </a:cxn>
                <a:cxn ang="0">
                  <a:pos x="33" y="57"/>
                </a:cxn>
                <a:cxn ang="0">
                  <a:pos x="33" y="60"/>
                </a:cxn>
                <a:cxn ang="0">
                  <a:pos x="33" y="62"/>
                </a:cxn>
                <a:cxn ang="0">
                  <a:pos x="33" y="60"/>
                </a:cxn>
                <a:cxn ang="0">
                  <a:pos x="35" y="57"/>
                </a:cxn>
                <a:cxn ang="0">
                  <a:pos x="35" y="53"/>
                </a:cxn>
                <a:cxn ang="0">
                  <a:pos x="37" y="48"/>
                </a:cxn>
                <a:cxn ang="0">
                  <a:pos x="39" y="42"/>
                </a:cxn>
                <a:cxn ang="0">
                  <a:pos x="52" y="2"/>
                </a:cxn>
                <a:cxn ang="0">
                  <a:pos x="68" y="2"/>
                </a:cxn>
                <a:cxn ang="0">
                  <a:pos x="42" y="77"/>
                </a:cxn>
              </a:cxnLst>
              <a:rect l="0" t="0" r="r" b="b"/>
              <a:pathLst>
                <a:path w="68" h="106">
                  <a:moveTo>
                    <a:pt x="42" y="77"/>
                  </a:moveTo>
                  <a:lnTo>
                    <a:pt x="37" y="91"/>
                  </a:lnTo>
                  <a:lnTo>
                    <a:pt x="27" y="100"/>
                  </a:lnTo>
                  <a:lnTo>
                    <a:pt x="13" y="106"/>
                  </a:lnTo>
                  <a:lnTo>
                    <a:pt x="9" y="97"/>
                  </a:lnTo>
                  <a:lnTo>
                    <a:pt x="15" y="93"/>
                  </a:lnTo>
                  <a:lnTo>
                    <a:pt x="18" y="91"/>
                  </a:lnTo>
                  <a:lnTo>
                    <a:pt x="22" y="88"/>
                  </a:lnTo>
                  <a:lnTo>
                    <a:pt x="26" y="82"/>
                  </a:lnTo>
                  <a:lnTo>
                    <a:pt x="27" y="75"/>
                  </a:lnTo>
                  <a:lnTo>
                    <a:pt x="24" y="75"/>
                  </a:lnTo>
                  <a:lnTo>
                    <a:pt x="20" y="64"/>
                  </a:lnTo>
                  <a:lnTo>
                    <a:pt x="16" y="53"/>
                  </a:lnTo>
                  <a:lnTo>
                    <a:pt x="0" y="4"/>
                  </a:lnTo>
                  <a:lnTo>
                    <a:pt x="16" y="0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31" y="53"/>
                  </a:lnTo>
                  <a:lnTo>
                    <a:pt x="33" y="57"/>
                  </a:lnTo>
                  <a:lnTo>
                    <a:pt x="33" y="60"/>
                  </a:lnTo>
                  <a:lnTo>
                    <a:pt x="33" y="62"/>
                  </a:lnTo>
                  <a:lnTo>
                    <a:pt x="33" y="60"/>
                  </a:lnTo>
                  <a:lnTo>
                    <a:pt x="35" y="57"/>
                  </a:lnTo>
                  <a:lnTo>
                    <a:pt x="35" y="53"/>
                  </a:lnTo>
                  <a:lnTo>
                    <a:pt x="37" y="48"/>
                  </a:lnTo>
                  <a:lnTo>
                    <a:pt x="39" y="42"/>
                  </a:lnTo>
                  <a:lnTo>
                    <a:pt x="52" y="2"/>
                  </a:lnTo>
                  <a:lnTo>
                    <a:pt x="68" y="2"/>
                  </a:lnTo>
                  <a:lnTo>
                    <a:pt x="42" y="7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4" name="Freeform 54"/>
            <p:cNvSpPr>
              <a:spLocks noEditPoints="1"/>
            </p:cNvSpPr>
            <p:nvPr/>
          </p:nvSpPr>
          <p:spPr bwMode="auto">
            <a:xfrm>
              <a:off x="1209" y="3884"/>
              <a:ext cx="75" cy="103"/>
            </a:xfrm>
            <a:custGeom>
              <a:avLst/>
              <a:gdLst/>
              <a:ahLst/>
              <a:cxnLst>
                <a:cxn ang="0">
                  <a:pos x="60" y="14"/>
                </a:cxn>
                <a:cxn ang="0">
                  <a:pos x="56" y="14"/>
                </a:cxn>
                <a:cxn ang="0">
                  <a:pos x="60" y="18"/>
                </a:cxn>
                <a:cxn ang="0">
                  <a:pos x="62" y="27"/>
                </a:cxn>
                <a:cxn ang="0">
                  <a:pos x="58" y="38"/>
                </a:cxn>
                <a:cxn ang="0">
                  <a:pos x="49" y="47"/>
                </a:cxn>
                <a:cxn ang="0">
                  <a:pos x="34" y="49"/>
                </a:cxn>
                <a:cxn ang="0">
                  <a:pos x="25" y="54"/>
                </a:cxn>
                <a:cxn ang="0">
                  <a:pos x="23" y="58"/>
                </a:cxn>
                <a:cxn ang="0">
                  <a:pos x="26" y="60"/>
                </a:cxn>
                <a:cxn ang="0">
                  <a:pos x="34" y="60"/>
                </a:cxn>
                <a:cxn ang="0">
                  <a:pos x="49" y="60"/>
                </a:cxn>
                <a:cxn ang="0">
                  <a:pos x="58" y="63"/>
                </a:cxn>
                <a:cxn ang="0">
                  <a:pos x="65" y="72"/>
                </a:cxn>
                <a:cxn ang="0">
                  <a:pos x="62" y="92"/>
                </a:cxn>
                <a:cxn ang="0">
                  <a:pos x="34" y="103"/>
                </a:cxn>
                <a:cxn ang="0">
                  <a:pos x="4" y="96"/>
                </a:cxn>
                <a:cxn ang="0">
                  <a:pos x="0" y="81"/>
                </a:cxn>
                <a:cxn ang="0">
                  <a:pos x="2" y="76"/>
                </a:cxn>
                <a:cxn ang="0">
                  <a:pos x="17" y="76"/>
                </a:cxn>
                <a:cxn ang="0">
                  <a:pos x="17" y="80"/>
                </a:cxn>
                <a:cxn ang="0">
                  <a:pos x="17" y="85"/>
                </a:cxn>
                <a:cxn ang="0">
                  <a:pos x="25" y="90"/>
                </a:cxn>
                <a:cxn ang="0">
                  <a:pos x="38" y="90"/>
                </a:cxn>
                <a:cxn ang="0">
                  <a:pos x="47" y="87"/>
                </a:cxn>
                <a:cxn ang="0">
                  <a:pos x="50" y="80"/>
                </a:cxn>
                <a:cxn ang="0">
                  <a:pos x="47" y="74"/>
                </a:cxn>
                <a:cxn ang="0">
                  <a:pos x="38" y="70"/>
                </a:cxn>
                <a:cxn ang="0">
                  <a:pos x="21" y="70"/>
                </a:cxn>
                <a:cxn ang="0">
                  <a:pos x="10" y="67"/>
                </a:cxn>
                <a:cxn ang="0">
                  <a:pos x="6" y="63"/>
                </a:cxn>
                <a:cxn ang="0">
                  <a:pos x="6" y="56"/>
                </a:cxn>
                <a:cxn ang="0">
                  <a:pos x="10" y="50"/>
                </a:cxn>
                <a:cxn ang="0">
                  <a:pos x="19" y="47"/>
                </a:cxn>
                <a:cxn ang="0">
                  <a:pos x="6" y="40"/>
                </a:cxn>
                <a:cxn ang="0">
                  <a:pos x="2" y="27"/>
                </a:cxn>
                <a:cxn ang="0">
                  <a:pos x="6" y="14"/>
                </a:cxn>
                <a:cxn ang="0">
                  <a:pos x="15" y="5"/>
                </a:cxn>
                <a:cxn ang="0">
                  <a:pos x="32" y="1"/>
                </a:cxn>
                <a:cxn ang="0">
                  <a:pos x="45" y="3"/>
                </a:cxn>
                <a:cxn ang="0">
                  <a:pos x="54" y="5"/>
                </a:cxn>
                <a:cxn ang="0">
                  <a:pos x="67" y="0"/>
                </a:cxn>
                <a:cxn ang="0">
                  <a:pos x="71" y="12"/>
                </a:cxn>
                <a:cxn ang="0">
                  <a:pos x="62" y="16"/>
                </a:cxn>
                <a:cxn ang="0">
                  <a:pos x="19" y="32"/>
                </a:cxn>
                <a:cxn ang="0">
                  <a:pos x="26" y="38"/>
                </a:cxn>
                <a:cxn ang="0">
                  <a:pos x="38" y="38"/>
                </a:cxn>
                <a:cxn ang="0">
                  <a:pos x="43" y="32"/>
                </a:cxn>
                <a:cxn ang="0">
                  <a:pos x="43" y="21"/>
                </a:cxn>
                <a:cxn ang="0">
                  <a:pos x="38" y="14"/>
                </a:cxn>
                <a:cxn ang="0">
                  <a:pos x="26" y="14"/>
                </a:cxn>
                <a:cxn ang="0">
                  <a:pos x="19" y="21"/>
                </a:cxn>
              </a:cxnLst>
              <a:rect l="0" t="0" r="r" b="b"/>
              <a:pathLst>
                <a:path w="75" h="103">
                  <a:moveTo>
                    <a:pt x="62" y="16"/>
                  </a:moveTo>
                  <a:lnTo>
                    <a:pt x="60" y="14"/>
                  </a:lnTo>
                  <a:lnTo>
                    <a:pt x="58" y="14"/>
                  </a:lnTo>
                  <a:lnTo>
                    <a:pt x="56" y="14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0" y="21"/>
                  </a:lnTo>
                  <a:lnTo>
                    <a:pt x="62" y="27"/>
                  </a:lnTo>
                  <a:lnTo>
                    <a:pt x="60" y="32"/>
                  </a:lnTo>
                  <a:lnTo>
                    <a:pt x="58" y="38"/>
                  </a:lnTo>
                  <a:lnTo>
                    <a:pt x="54" y="43"/>
                  </a:lnTo>
                  <a:lnTo>
                    <a:pt x="49" y="47"/>
                  </a:lnTo>
                  <a:lnTo>
                    <a:pt x="41" y="49"/>
                  </a:lnTo>
                  <a:lnTo>
                    <a:pt x="34" y="49"/>
                  </a:lnTo>
                  <a:lnTo>
                    <a:pt x="28" y="50"/>
                  </a:lnTo>
                  <a:lnTo>
                    <a:pt x="25" y="54"/>
                  </a:lnTo>
                  <a:lnTo>
                    <a:pt x="23" y="56"/>
                  </a:lnTo>
                  <a:lnTo>
                    <a:pt x="23" y="58"/>
                  </a:lnTo>
                  <a:lnTo>
                    <a:pt x="25" y="58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41" y="60"/>
                  </a:lnTo>
                  <a:lnTo>
                    <a:pt x="49" y="60"/>
                  </a:lnTo>
                  <a:lnTo>
                    <a:pt x="54" y="61"/>
                  </a:lnTo>
                  <a:lnTo>
                    <a:pt x="58" y="63"/>
                  </a:lnTo>
                  <a:lnTo>
                    <a:pt x="63" y="69"/>
                  </a:lnTo>
                  <a:lnTo>
                    <a:pt x="65" y="72"/>
                  </a:lnTo>
                  <a:lnTo>
                    <a:pt x="67" y="80"/>
                  </a:lnTo>
                  <a:lnTo>
                    <a:pt x="62" y="92"/>
                  </a:lnTo>
                  <a:lnTo>
                    <a:pt x="50" y="101"/>
                  </a:lnTo>
                  <a:lnTo>
                    <a:pt x="34" y="103"/>
                  </a:lnTo>
                  <a:lnTo>
                    <a:pt x="17" y="101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17" y="76"/>
                  </a:lnTo>
                  <a:lnTo>
                    <a:pt x="17" y="78"/>
                  </a:lnTo>
                  <a:lnTo>
                    <a:pt x="17" y="80"/>
                  </a:lnTo>
                  <a:lnTo>
                    <a:pt x="15" y="81"/>
                  </a:lnTo>
                  <a:lnTo>
                    <a:pt x="17" y="85"/>
                  </a:lnTo>
                  <a:lnTo>
                    <a:pt x="21" y="89"/>
                  </a:lnTo>
                  <a:lnTo>
                    <a:pt x="25" y="90"/>
                  </a:lnTo>
                  <a:lnTo>
                    <a:pt x="32" y="92"/>
                  </a:lnTo>
                  <a:lnTo>
                    <a:pt x="38" y="90"/>
                  </a:lnTo>
                  <a:lnTo>
                    <a:pt x="43" y="90"/>
                  </a:lnTo>
                  <a:lnTo>
                    <a:pt x="47" y="87"/>
                  </a:lnTo>
                  <a:lnTo>
                    <a:pt x="49" y="85"/>
                  </a:lnTo>
                  <a:lnTo>
                    <a:pt x="50" y="80"/>
                  </a:lnTo>
                  <a:lnTo>
                    <a:pt x="49" y="76"/>
                  </a:lnTo>
                  <a:lnTo>
                    <a:pt x="47" y="74"/>
                  </a:lnTo>
                  <a:lnTo>
                    <a:pt x="43" y="72"/>
                  </a:lnTo>
                  <a:lnTo>
                    <a:pt x="38" y="70"/>
                  </a:lnTo>
                  <a:lnTo>
                    <a:pt x="30" y="70"/>
                  </a:lnTo>
                  <a:lnTo>
                    <a:pt x="21" y="70"/>
                  </a:lnTo>
                  <a:lnTo>
                    <a:pt x="13" y="69"/>
                  </a:lnTo>
                  <a:lnTo>
                    <a:pt x="10" y="67"/>
                  </a:lnTo>
                  <a:lnTo>
                    <a:pt x="6" y="65"/>
                  </a:lnTo>
                  <a:lnTo>
                    <a:pt x="6" y="63"/>
                  </a:lnTo>
                  <a:lnTo>
                    <a:pt x="4" y="60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5" y="49"/>
                  </a:lnTo>
                  <a:lnTo>
                    <a:pt x="19" y="47"/>
                  </a:lnTo>
                  <a:lnTo>
                    <a:pt x="12" y="43"/>
                  </a:lnTo>
                  <a:lnTo>
                    <a:pt x="6" y="40"/>
                  </a:lnTo>
                  <a:lnTo>
                    <a:pt x="4" y="34"/>
                  </a:lnTo>
                  <a:lnTo>
                    <a:pt x="2" y="27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23" y="3"/>
                  </a:lnTo>
                  <a:lnTo>
                    <a:pt x="32" y="1"/>
                  </a:lnTo>
                  <a:lnTo>
                    <a:pt x="39" y="3"/>
                  </a:lnTo>
                  <a:lnTo>
                    <a:pt x="45" y="3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67" y="0"/>
                  </a:lnTo>
                  <a:lnTo>
                    <a:pt x="75" y="11"/>
                  </a:lnTo>
                  <a:lnTo>
                    <a:pt x="71" y="12"/>
                  </a:lnTo>
                  <a:lnTo>
                    <a:pt x="67" y="14"/>
                  </a:lnTo>
                  <a:lnTo>
                    <a:pt x="62" y="16"/>
                  </a:lnTo>
                  <a:close/>
                  <a:moveTo>
                    <a:pt x="19" y="27"/>
                  </a:moveTo>
                  <a:lnTo>
                    <a:pt x="19" y="32"/>
                  </a:lnTo>
                  <a:lnTo>
                    <a:pt x="23" y="36"/>
                  </a:lnTo>
                  <a:lnTo>
                    <a:pt x="26" y="38"/>
                  </a:lnTo>
                  <a:lnTo>
                    <a:pt x="32" y="38"/>
                  </a:lnTo>
                  <a:lnTo>
                    <a:pt x="38" y="38"/>
                  </a:lnTo>
                  <a:lnTo>
                    <a:pt x="41" y="36"/>
                  </a:lnTo>
                  <a:lnTo>
                    <a:pt x="43" y="32"/>
                  </a:lnTo>
                  <a:lnTo>
                    <a:pt x="45" y="27"/>
                  </a:lnTo>
                  <a:lnTo>
                    <a:pt x="43" y="21"/>
                  </a:lnTo>
                  <a:lnTo>
                    <a:pt x="41" y="16"/>
                  </a:lnTo>
                  <a:lnTo>
                    <a:pt x="38" y="14"/>
                  </a:lnTo>
                  <a:lnTo>
                    <a:pt x="32" y="14"/>
                  </a:lnTo>
                  <a:lnTo>
                    <a:pt x="26" y="14"/>
                  </a:lnTo>
                  <a:lnTo>
                    <a:pt x="23" y="18"/>
                  </a:lnTo>
                  <a:lnTo>
                    <a:pt x="19" y="21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5" name="Freeform 55"/>
            <p:cNvSpPr>
              <a:spLocks/>
            </p:cNvSpPr>
            <p:nvPr/>
          </p:nvSpPr>
          <p:spPr bwMode="auto">
            <a:xfrm>
              <a:off x="1295" y="3885"/>
              <a:ext cx="59" cy="75"/>
            </a:xfrm>
            <a:custGeom>
              <a:avLst/>
              <a:gdLst/>
              <a:ahLst/>
              <a:cxnLst>
                <a:cxn ang="0">
                  <a:pos x="44" y="75"/>
                </a:cxn>
                <a:cxn ang="0">
                  <a:pos x="44" y="28"/>
                </a:cxn>
                <a:cxn ang="0">
                  <a:pos x="42" y="20"/>
                </a:cxn>
                <a:cxn ang="0">
                  <a:pos x="42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3" y="75"/>
                </a:cxn>
                <a:cxn ang="0">
                  <a:pos x="3" y="22"/>
                </a:cxn>
                <a:cxn ang="0">
                  <a:pos x="3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6" y="6"/>
                </a:cxn>
                <a:cxn ang="0">
                  <a:pos x="18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4" y="75"/>
                </a:cxn>
              </a:cxnLst>
              <a:rect l="0" t="0" r="r" b="b"/>
              <a:pathLst>
                <a:path w="59" h="75">
                  <a:moveTo>
                    <a:pt x="44" y="75"/>
                  </a:moveTo>
                  <a:lnTo>
                    <a:pt x="44" y="28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3" y="75"/>
                  </a:lnTo>
                  <a:lnTo>
                    <a:pt x="3" y="22"/>
                  </a:lnTo>
                  <a:lnTo>
                    <a:pt x="3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6" y="6"/>
                  </a:lnTo>
                  <a:lnTo>
                    <a:pt x="18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4" y="75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6" name="Freeform 56"/>
            <p:cNvSpPr>
              <a:spLocks noEditPoints="1"/>
            </p:cNvSpPr>
            <p:nvPr/>
          </p:nvSpPr>
          <p:spPr bwMode="auto">
            <a:xfrm>
              <a:off x="1378" y="3856"/>
              <a:ext cx="22" cy="104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9" y="2"/>
                </a:cxn>
                <a:cxn ang="0">
                  <a:pos x="21" y="6"/>
                </a:cxn>
                <a:cxn ang="0">
                  <a:pos x="22" y="10"/>
                </a:cxn>
                <a:cxn ang="0">
                  <a:pos x="21" y="15"/>
                </a:cxn>
                <a:cxn ang="0">
                  <a:pos x="19" y="19"/>
                </a:cxn>
                <a:cxn ang="0">
                  <a:pos x="15" y="20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4" y="19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2" y="104"/>
                </a:cxn>
                <a:cxn ang="0">
                  <a:pos x="2" y="33"/>
                </a:cxn>
                <a:cxn ang="0">
                  <a:pos x="19" y="29"/>
                </a:cxn>
                <a:cxn ang="0">
                  <a:pos x="19" y="104"/>
                </a:cxn>
                <a:cxn ang="0">
                  <a:pos x="2" y="104"/>
                </a:cxn>
              </a:cxnLst>
              <a:rect l="0" t="0" r="r" b="b"/>
              <a:pathLst>
                <a:path w="22" h="104">
                  <a:moveTo>
                    <a:pt x="0" y="10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2" y="10"/>
                  </a:lnTo>
                  <a:lnTo>
                    <a:pt x="21" y="15"/>
                  </a:lnTo>
                  <a:lnTo>
                    <a:pt x="19" y="19"/>
                  </a:lnTo>
                  <a:lnTo>
                    <a:pt x="15" y="20"/>
                  </a:lnTo>
                  <a:lnTo>
                    <a:pt x="11" y="20"/>
                  </a:lnTo>
                  <a:lnTo>
                    <a:pt x="6" y="20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0"/>
                  </a:lnTo>
                  <a:close/>
                  <a:moveTo>
                    <a:pt x="2" y="104"/>
                  </a:moveTo>
                  <a:lnTo>
                    <a:pt x="2" y="33"/>
                  </a:lnTo>
                  <a:lnTo>
                    <a:pt x="19" y="29"/>
                  </a:lnTo>
                  <a:lnTo>
                    <a:pt x="19" y="104"/>
                  </a:lnTo>
                  <a:lnTo>
                    <a:pt x="2" y="104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7" name="Freeform 57"/>
            <p:cNvSpPr>
              <a:spLocks/>
            </p:cNvSpPr>
            <p:nvPr/>
          </p:nvSpPr>
          <p:spPr bwMode="auto">
            <a:xfrm>
              <a:off x="1421" y="3885"/>
              <a:ext cx="59" cy="75"/>
            </a:xfrm>
            <a:custGeom>
              <a:avLst/>
              <a:gdLst/>
              <a:ahLst/>
              <a:cxnLst>
                <a:cxn ang="0">
                  <a:pos x="42" y="75"/>
                </a:cxn>
                <a:cxn ang="0">
                  <a:pos x="42" y="28"/>
                </a:cxn>
                <a:cxn ang="0">
                  <a:pos x="42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2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2" y="75"/>
                </a:cxn>
              </a:cxnLst>
              <a:rect l="0" t="0" r="r" b="b"/>
              <a:pathLst>
                <a:path w="59" h="75">
                  <a:moveTo>
                    <a:pt x="42" y="75"/>
                  </a:moveTo>
                  <a:lnTo>
                    <a:pt x="42" y="28"/>
                  </a:lnTo>
                  <a:lnTo>
                    <a:pt x="42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2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2" y="75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8" name="Freeform 58"/>
            <p:cNvSpPr>
              <a:spLocks noEditPoints="1"/>
            </p:cNvSpPr>
            <p:nvPr/>
          </p:nvSpPr>
          <p:spPr bwMode="auto">
            <a:xfrm>
              <a:off x="1501" y="3884"/>
              <a:ext cx="76" cy="103"/>
            </a:xfrm>
            <a:custGeom>
              <a:avLst/>
              <a:gdLst/>
              <a:ahLst/>
              <a:cxnLst>
                <a:cxn ang="0">
                  <a:pos x="59" y="14"/>
                </a:cxn>
                <a:cxn ang="0">
                  <a:pos x="57" y="14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7"/>
                </a:cxn>
                <a:cxn ang="0">
                  <a:pos x="33" y="49"/>
                </a:cxn>
                <a:cxn ang="0">
                  <a:pos x="26" y="54"/>
                </a:cxn>
                <a:cxn ang="0">
                  <a:pos x="24" y="58"/>
                </a:cxn>
                <a:cxn ang="0">
                  <a:pos x="26" y="60"/>
                </a:cxn>
                <a:cxn ang="0">
                  <a:pos x="35" y="60"/>
                </a:cxn>
                <a:cxn ang="0">
                  <a:pos x="48" y="60"/>
                </a:cxn>
                <a:cxn ang="0">
                  <a:pos x="59" y="63"/>
                </a:cxn>
                <a:cxn ang="0">
                  <a:pos x="64" y="72"/>
                </a:cxn>
                <a:cxn ang="0">
                  <a:pos x="63" y="92"/>
                </a:cxn>
                <a:cxn ang="0">
                  <a:pos x="33" y="103"/>
                </a:cxn>
                <a:cxn ang="0">
                  <a:pos x="5" y="96"/>
                </a:cxn>
                <a:cxn ang="0">
                  <a:pos x="0" y="81"/>
                </a:cxn>
                <a:cxn ang="0">
                  <a:pos x="1" y="76"/>
                </a:cxn>
                <a:cxn ang="0">
                  <a:pos x="16" y="76"/>
                </a:cxn>
                <a:cxn ang="0">
                  <a:pos x="16" y="80"/>
                </a:cxn>
                <a:cxn ang="0">
                  <a:pos x="16" y="85"/>
                </a:cxn>
                <a:cxn ang="0">
                  <a:pos x="26" y="90"/>
                </a:cxn>
                <a:cxn ang="0">
                  <a:pos x="39" y="90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4"/>
                </a:cxn>
                <a:cxn ang="0">
                  <a:pos x="37" y="70"/>
                </a:cxn>
                <a:cxn ang="0">
                  <a:pos x="20" y="70"/>
                </a:cxn>
                <a:cxn ang="0">
                  <a:pos x="9" y="67"/>
                </a:cxn>
                <a:cxn ang="0">
                  <a:pos x="5" y="63"/>
                </a:cxn>
                <a:cxn ang="0">
                  <a:pos x="5" y="56"/>
                </a:cxn>
                <a:cxn ang="0">
                  <a:pos x="11" y="50"/>
                </a:cxn>
                <a:cxn ang="0">
                  <a:pos x="18" y="47"/>
                </a:cxn>
                <a:cxn ang="0">
                  <a:pos x="7" y="40"/>
                </a:cxn>
                <a:cxn ang="0">
                  <a:pos x="1" y="27"/>
                </a:cxn>
                <a:cxn ang="0">
                  <a:pos x="5" y="14"/>
                </a:cxn>
                <a:cxn ang="0">
                  <a:pos x="16" y="5"/>
                </a:cxn>
                <a:cxn ang="0">
                  <a:pos x="31" y="1"/>
                </a:cxn>
                <a:cxn ang="0">
                  <a:pos x="44" y="3"/>
                </a:cxn>
                <a:cxn ang="0">
                  <a:pos x="53" y="5"/>
                </a:cxn>
                <a:cxn ang="0">
                  <a:pos x="68" y="0"/>
                </a:cxn>
                <a:cxn ang="0">
                  <a:pos x="72" y="12"/>
                </a:cxn>
                <a:cxn ang="0">
                  <a:pos x="63" y="16"/>
                </a:cxn>
                <a:cxn ang="0">
                  <a:pos x="20" y="32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2"/>
                </a:cxn>
                <a:cxn ang="0">
                  <a:pos x="44" y="21"/>
                </a:cxn>
                <a:cxn ang="0">
                  <a:pos x="37" y="14"/>
                </a:cxn>
                <a:cxn ang="0">
                  <a:pos x="26" y="14"/>
                </a:cxn>
                <a:cxn ang="0">
                  <a:pos x="20" y="21"/>
                </a:cxn>
              </a:cxnLst>
              <a:rect l="0" t="0" r="r" b="b"/>
              <a:pathLst>
                <a:path w="76" h="103">
                  <a:moveTo>
                    <a:pt x="63" y="16"/>
                  </a:moveTo>
                  <a:lnTo>
                    <a:pt x="59" y="14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6"/>
                  </a:lnTo>
                  <a:lnTo>
                    <a:pt x="59" y="18"/>
                  </a:lnTo>
                  <a:lnTo>
                    <a:pt x="61" y="21"/>
                  </a:lnTo>
                  <a:lnTo>
                    <a:pt x="61" y="27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3" y="43"/>
                  </a:lnTo>
                  <a:lnTo>
                    <a:pt x="48" y="47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0"/>
                  </a:lnTo>
                  <a:lnTo>
                    <a:pt x="26" y="54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3" y="61"/>
                  </a:lnTo>
                  <a:lnTo>
                    <a:pt x="59" y="63"/>
                  </a:lnTo>
                  <a:lnTo>
                    <a:pt x="63" y="69"/>
                  </a:lnTo>
                  <a:lnTo>
                    <a:pt x="64" y="72"/>
                  </a:lnTo>
                  <a:lnTo>
                    <a:pt x="66" y="80"/>
                  </a:lnTo>
                  <a:lnTo>
                    <a:pt x="63" y="92"/>
                  </a:lnTo>
                  <a:lnTo>
                    <a:pt x="51" y="101"/>
                  </a:lnTo>
                  <a:lnTo>
                    <a:pt x="33" y="103"/>
                  </a:lnTo>
                  <a:lnTo>
                    <a:pt x="16" y="101"/>
                  </a:lnTo>
                  <a:lnTo>
                    <a:pt x="5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1" y="80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16" y="76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1"/>
                  </a:lnTo>
                  <a:lnTo>
                    <a:pt x="16" y="85"/>
                  </a:lnTo>
                  <a:lnTo>
                    <a:pt x="20" y="89"/>
                  </a:lnTo>
                  <a:lnTo>
                    <a:pt x="26" y="90"/>
                  </a:lnTo>
                  <a:lnTo>
                    <a:pt x="33" y="92"/>
                  </a:lnTo>
                  <a:lnTo>
                    <a:pt x="39" y="90"/>
                  </a:lnTo>
                  <a:lnTo>
                    <a:pt x="42" y="90"/>
                  </a:lnTo>
                  <a:lnTo>
                    <a:pt x="46" y="87"/>
                  </a:lnTo>
                  <a:lnTo>
                    <a:pt x="50" y="85"/>
                  </a:lnTo>
                  <a:lnTo>
                    <a:pt x="50" y="80"/>
                  </a:lnTo>
                  <a:lnTo>
                    <a:pt x="50" y="76"/>
                  </a:lnTo>
                  <a:lnTo>
                    <a:pt x="46" y="74"/>
                  </a:lnTo>
                  <a:lnTo>
                    <a:pt x="42" y="72"/>
                  </a:lnTo>
                  <a:lnTo>
                    <a:pt x="37" y="70"/>
                  </a:lnTo>
                  <a:lnTo>
                    <a:pt x="29" y="70"/>
                  </a:lnTo>
                  <a:lnTo>
                    <a:pt x="20" y="70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5"/>
                  </a:lnTo>
                  <a:lnTo>
                    <a:pt x="5" y="63"/>
                  </a:lnTo>
                  <a:lnTo>
                    <a:pt x="5" y="60"/>
                  </a:lnTo>
                  <a:lnTo>
                    <a:pt x="5" y="56"/>
                  </a:lnTo>
                  <a:lnTo>
                    <a:pt x="7" y="52"/>
                  </a:lnTo>
                  <a:lnTo>
                    <a:pt x="11" y="50"/>
                  </a:lnTo>
                  <a:lnTo>
                    <a:pt x="14" y="49"/>
                  </a:lnTo>
                  <a:lnTo>
                    <a:pt x="18" y="47"/>
                  </a:lnTo>
                  <a:lnTo>
                    <a:pt x="11" y="43"/>
                  </a:lnTo>
                  <a:lnTo>
                    <a:pt x="7" y="40"/>
                  </a:lnTo>
                  <a:lnTo>
                    <a:pt x="3" y="34"/>
                  </a:lnTo>
                  <a:lnTo>
                    <a:pt x="1" y="27"/>
                  </a:lnTo>
                  <a:lnTo>
                    <a:pt x="3" y="20"/>
                  </a:lnTo>
                  <a:lnTo>
                    <a:pt x="5" y="14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39" y="3"/>
                  </a:lnTo>
                  <a:lnTo>
                    <a:pt x="44" y="3"/>
                  </a:lnTo>
                  <a:lnTo>
                    <a:pt x="50" y="5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2"/>
                  </a:lnTo>
                  <a:lnTo>
                    <a:pt x="66" y="14"/>
                  </a:lnTo>
                  <a:lnTo>
                    <a:pt x="63" y="16"/>
                  </a:lnTo>
                  <a:close/>
                  <a:moveTo>
                    <a:pt x="18" y="27"/>
                  </a:moveTo>
                  <a:lnTo>
                    <a:pt x="20" y="32"/>
                  </a:lnTo>
                  <a:lnTo>
                    <a:pt x="22" y="36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6"/>
                  </a:lnTo>
                  <a:lnTo>
                    <a:pt x="44" y="32"/>
                  </a:lnTo>
                  <a:lnTo>
                    <a:pt x="44" y="27"/>
                  </a:lnTo>
                  <a:lnTo>
                    <a:pt x="44" y="21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1" y="14"/>
                  </a:lnTo>
                  <a:lnTo>
                    <a:pt x="26" y="14"/>
                  </a:lnTo>
                  <a:lnTo>
                    <a:pt x="22" y="18"/>
                  </a:lnTo>
                  <a:lnTo>
                    <a:pt x="20" y="21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19" name="Freeform 59"/>
            <p:cNvSpPr>
              <a:spLocks/>
            </p:cNvSpPr>
            <p:nvPr/>
          </p:nvSpPr>
          <p:spPr bwMode="auto">
            <a:xfrm>
              <a:off x="1582" y="3885"/>
              <a:ext cx="58" cy="77"/>
            </a:xfrm>
            <a:custGeom>
              <a:avLst/>
              <a:gdLst/>
              <a:ahLst/>
              <a:cxnLst>
                <a:cxn ang="0">
                  <a:pos x="28" y="77"/>
                </a:cxn>
                <a:cxn ang="0">
                  <a:pos x="19" y="77"/>
                </a:cxn>
                <a:cxn ang="0">
                  <a:pos x="9" y="73"/>
                </a:cxn>
                <a:cxn ang="0">
                  <a:pos x="0" y="69"/>
                </a:cxn>
                <a:cxn ang="0">
                  <a:pos x="6" y="59"/>
                </a:cxn>
                <a:cxn ang="0">
                  <a:pos x="13" y="62"/>
                </a:cxn>
                <a:cxn ang="0">
                  <a:pos x="21" y="64"/>
                </a:cxn>
                <a:cxn ang="0">
                  <a:pos x="30" y="66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1" y="59"/>
                </a:cxn>
                <a:cxn ang="0">
                  <a:pos x="41" y="55"/>
                </a:cxn>
                <a:cxn ang="0">
                  <a:pos x="41" y="51"/>
                </a:cxn>
                <a:cxn ang="0">
                  <a:pos x="39" y="49"/>
                </a:cxn>
                <a:cxn ang="0">
                  <a:pos x="35" y="46"/>
                </a:cxn>
                <a:cxn ang="0">
                  <a:pos x="30" y="46"/>
                </a:cxn>
                <a:cxn ang="0">
                  <a:pos x="21" y="42"/>
                </a:cxn>
                <a:cxn ang="0">
                  <a:pos x="13" y="40"/>
                </a:cxn>
                <a:cxn ang="0">
                  <a:pos x="8" y="37"/>
                </a:cxn>
                <a:cxn ang="0">
                  <a:pos x="4" y="30"/>
                </a:cxn>
                <a:cxn ang="0">
                  <a:pos x="4" y="24"/>
                </a:cxn>
                <a:cxn ang="0">
                  <a:pos x="4" y="15"/>
                </a:cxn>
                <a:cxn ang="0">
                  <a:pos x="8" y="10"/>
                </a:cxn>
                <a:cxn ang="0">
                  <a:pos x="13" y="4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48" y="4"/>
                </a:cxn>
                <a:cxn ang="0">
                  <a:pos x="56" y="6"/>
                </a:cxn>
                <a:cxn ang="0">
                  <a:pos x="50" y="17"/>
                </a:cxn>
                <a:cxn ang="0">
                  <a:pos x="43" y="15"/>
                </a:cxn>
                <a:cxn ang="0">
                  <a:pos x="37" y="13"/>
                </a:cxn>
                <a:cxn ang="0">
                  <a:pos x="32" y="11"/>
                </a:cxn>
                <a:cxn ang="0">
                  <a:pos x="26" y="13"/>
                </a:cxn>
                <a:cxn ang="0">
                  <a:pos x="24" y="15"/>
                </a:cxn>
                <a:cxn ang="0">
                  <a:pos x="21" y="17"/>
                </a:cxn>
                <a:cxn ang="0">
                  <a:pos x="21" y="20"/>
                </a:cxn>
                <a:cxn ang="0">
                  <a:pos x="21" y="26"/>
                </a:cxn>
                <a:cxn ang="0">
                  <a:pos x="24" y="28"/>
                </a:cxn>
                <a:cxn ang="0">
                  <a:pos x="30" y="30"/>
                </a:cxn>
                <a:cxn ang="0">
                  <a:pos x="39" y="31"/>
                </a:cxn>
                <a:cxn ang="0">
                  <a:pos x="47" y="35"/>
                </a:cxn>
                <a:cxn ang="0">
                  <a:pos x="52" y="39"/>
                </a:cxn>
                <a:cxn ang="0">
                  <a:pos x="56" y="42"/>
                </a:cxn>
                <a:cxn ang="0">
                  <a:pos x="58" y="48"/>
                </a:cxn>
                <a:cxn ang="0">
                  <a:pos x="58" y="53"/>
                </a:cxn>
                <a:cxn ang="0">
                  <a:pos x="54" y="66"/>
                </a:cxn>
                <a:cxn ang="0">
                  <a:pos x="45" y="73"/>
                </a:cxn>
                <a:cxn ang="0">
                  <a:pos x="28" y="77"/>
                </a:cxn>
              </a:cxnLst>
              <a:rect l="0" t="0" r="r" b="b"/>
              <a:pathLst>
                <a:path w="58" h="77">
                  <a:moveTo>
                    <a:pt x="28" y="77"/>
                  </a:moveTo>
                  <a:lnTo>
                    <a:pt x="19" y="77"/>
                  </a:lnTo>
                  <a:lnTo>
                    <a:pt x="9" y="73"/>
                  </a:lnTo>
                  <a:lnTo>
                    <a:pt x="0" y="69"/>
                  </a:lnTo>
                  <a:lnTo>
                    <a:pt x="6" y="59"/>
                  </a:lnTo>
                  <a:lnTo>
                    <a:pt x="13" y="62"/>
                  </a:lnTo>
                  <a:lnTo>
                    <a:pt x="21" y="64"/>
                  </a:lnTo>
                  <a:lnTo>
                    <a:pt x="30" y="66"/>
                  </a:lnTo>
                  <a:lnTo>
                    <a:pt x="35" y="64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1" y="55"/>
                  </a:lnTo>
                  <a:lnTo>
                    <a:pt x="41" y="51"/>
                  </a:lnTo>
                  <a:lnTo>
                    <a:pt x="39" y="49"/>
                  </a:lnTo>
                  <a:lnTo>
                    <a:pt x="35" y="46"/>
                  </a:lnTo>
                  <a:lnTo>
                    <a:pt x="30" y="46"/>
                  </a:lnTo>
                  <a:lnTo>
                    <a:pt x="21" y="42"/>
                  </a:lnTo>
                  <a:lnTo>
                    <a:pt x="13" y="40"/>
                  </a:lnTo>
                  <a:lnTo>
                    <a:pt x="8" y="37"/>
                  </a:lnTo>
                  <a:lnTo>
                    <a:pt x="4" y="30"/>
                  </a:lnTo>
                  <a:lnTo>
                    <a:pt x="4" y="24"/>
                  </a:lnTo>
                  <a:lnTo>
                    <a:pt x="4" y="15"/>
                  </a:lnTo>
                  <a:lnTo>
                    <a:pt x="8" y="10"/>
                  </a:lnTo>
                  <a:lnTo>
                    <a:pt x="13" y="4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8" y="4"/>
                  </a:lnTo>
                  <a:lnTo>
                    <a:pt x="56" y="6"/>
                  </a:lnTo>
                  <a:lnTo>
                    <a:pt x="50" y="17"/>
                  </a:lnTo>
                  <a:lnTo>
                    <a:pt x="43" y="15"/>
                  </a:lnTo>
                  <a:lnTo>
                    <a:pt x="37" y="13"/>
                  </a:lnTo>
                  <a:lnTo>
                    <a:pt x="32" y="11"/>
                  </a:lnTo>
                  <a:lnTo>
                    <a:pt x="26" y="13"/>
                  </a:lnTo>
                  <a:lnTo>
                    <a:pt x="24" y="15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21" y="26"/>
                  </a:lnTo>
                  <a:lnTo>
                    <a:pt x="24" y="28"/>
                  </a:lnTo>
                  <a:lnTo>
                    <a:pt x="30" y="30"/>
                  </a:lnTo>
                  <a:lnTo>
                    <a:pt x="39" y="31"/>
                  </a:lnTo>
                  <a:lnTo>
                    <a:pt x="47" y="35"/>
                  </a:lnTo>
                  <a:lnTo>
                    <a:pt x="52" y="39"/>
                  </a:lnTo>
                  <a:lnTo>
                    <a:pt x="56" y="42"/>
                  </a:lnTo>
                  <a:lnTo>
                    <a:pt x="58" y="48"/>
                  </a:lnTo>
                  <a:lnTo>
                    <a:pt x="58" y="53"/>
                  </a:lnTo>
                  <a:lnTo>
                    <a:pt x="54" y="66"/>
                  </a:lnTo>
                  <a:lnTo>
                    <a:pt x="45" y="73"/>
                  </a:lnTo>
                  <a:lnTo>
                    <a:pt x="28" y="7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0" name="Freeform 60"/>
            <p:cNvSpPr>
              <a:spLocks noEditPoints="1"/>
            </p:cNvSpPr>
            <p:nvPr/>
          </p:nvSpPr>
          <p:spPr bwMode="auto">
            <a:xfrm>
              <a:off x="1656" y="3885"/>
              <a:ext cx="63" cy="77"/>
            </a:xfrm>
            <a:custGeom>
              <a:avLst/>
              <a:gdLst/>
              <a:ahLst/>
              <a:cxnLst>
                <a:cxn ang="0">
                  <a:pos x="19" y="42"/>
                </a:cxn>
                <a:cxn ang="0">
                  <a:pos x="19" y="44"/>
                </a:cxn>
                <a:cxn ang="0">
                  <a:pos x="19" y="49"/>
                </a:cxn>
                <a:cxn ang="0">
                  <a:pos x="21" y="55"/>
                </a:cxn>
                <a:cxn ang="0">
                  <a:pos x="23" y="59"/>
                </a:cxn>
                <a:cxn ang="0">
                  <a:pos x="26" y="62"/>
                </a:cxn>
                <a:cxn ang="0">
                  <a:pos x="30" y="64"/>
                </a:cxn>
                <a:cxn ang="0">
                  <a:pos x="37" y="64"/>
                </a:cxn>
                <a:cxn ang="0">
                  <a:pos x="43" y="64"/>
                </a:cxn>
                <a:cxn ang="0">
                  <a:pos x="50" y="62"/>
                </a:cxn>
                <a:cxn ang="0">
                  <a:pos x="56" y="59"/>
                </a:cxn>
                <a:cxn ang="0">
                  <a:pos x="62" y="68"/>
                </a:cxn>
                <a:cxn ang="0">
                  <a:pos x="54" y="73"/>
                </a:cxn>
                <a:cxn ang="0">
                  <a:pos x="45" y="77"/>
                </a:cxn>
                <a:cxn ang="0">
                  <a:pos x="36" y="77"/>
                </a:cxn>
                <a:cxn ang="0">
                  <a:pos x="21" y="75"/>
                </a:cxn>
                <a:cxn ang="0">
                  <a:pos x="10" y="66"/>
                </a:cxn>
                <a:cxn ang="0">
                  <a:pos x="4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6" y="17"/>
                </a:cxn>
                <a:cxn ang="0">
                  <a:pos x="10" y="11"/>
                </a:cxn>
                <a:cxn ang="0">
                  <a:pos x="17" y="6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39" y="2"/>
                </a:cxn>
                <a:cxn ang="0">
                  <a:pos x="47" y="4"/>
                </a:cxn>
                <a:cxn ang="0">
                  <a:pos x="52" y="8"/>
                </a:cxn>
                <a:cxn ang="0">
                  <a:pos x="58" y="15"/>
                </a:cxn>
                <a:cxn ang="0">
                  <a:pos x="62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9" y="42"/>
                </a:cxn>
                <a:cxn ang="0">
                  <a:pos x="32" y="13"/>
                </a:cxn>
                <a:cxn ang="0">
                  <a:pos x="28" y="13"/>
                </a:cxn>
                <a:cxn ang="0">
                  <a:pos x="24" y="17"/>
                </a:cxn>
                <a:cxn ang="0">
                  <a:pos x="21" y="20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47" y="31"/>
                </a:cxn>
                <a:cxn ang="0">
                  <a:pos x="45" y="26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7" y="13"/>
                </a:cxn>
                <a:cxn ang="0">
                  <a:pos x="32" y="13"/>
                </a:cxn>
              </a:cxnLst>
              <a:rect l="0" t="0" r="r" b="b"/>
              <a:pathLst>
                <a:path w="63" h="77">
                  <a:moveTo>
                    <a:pt x="19" y="42"/>
                  </a:moveTo>
                  <a:lnTo>
                    <a:pt x="19" y="44"/>
                  </a:lnTo>
                  <a:lnTo>
                    <a:pt x="19" y="49"/>
                  </a:lnTo>
                  <a:lnTo>
                    <a:pt x="21" y="55"/>
                  </a:lnTo>
                  <a:lnTo>
                    <a:pt x="23" y="59"/>
                  </a:lnTo>
                  <a:lnTo>
                    <a:pt x="26" y="62"/>
                  </a:lnTo>
                  <a:lnTo>
                    <a:pt x="30" y="64"/>
                  </a:lnTo>
                  <a:lnTo>
                    <a:pt x="37" y="64"/>
                  </a:lnTo>
                  <a:lnTo>
                    <a:pt x="43" y="64"/>
                  </a:lnTo>
                  <a:lnTo>
                    <a:pt x="50" y="62"/>
                  </a:lnTo>
                  <a:lnTo>
                    <a:pt x="56" y="59"/>
                  </a:lnTo>
                  <a:lnTo>
                    <a:pt x="62" y="68"/>
                  </a:lnTo>
                  <a:lnTo>
                    <a:pt x="54" y="73"/>
                  </a:lnTo>
                  <a:lnTo>
                    <a:pt x="45" y="77"/>
                  </a:lnTo>
                  <a:lnTo>
                    <a:pt x="36" y="77"/>
                  </a:lnTo>
                  <a:lnTo>
                    <a:pt x="21" y="75"/>
                  </a:lnTo>
                  <a:lnTo>
                    <a:pt x="10" y="66"/>
                  </a:lnTo>
                  <a:lnTo>
                    <a:pt x="4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9" y="2"/>
                  </a:lnTo>
                  <a:lnTo>
                    <a:pt x="47" y="4"/>
                  </a:lnTo>
                  <a:lnTo>
                    <a:pt x="52" y="8"/>
                  </a:lnTo>
                  <a:lnTo>
                    <a:pt x="58" y="15"/>
                  </a:lnTo>
                  <a:lnTo>
                    <a:pt x="62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9" y="42"/>
                  </a:lnTo>
                  <a:close/>
                  <a:moveTo>
                    <a:pt x="32" y="13"/>
                  </a:moveTo>
                  <a:lnTo>
                    <a:pt x="28" y="13"/>
                  </a:lnTo>
                  <a:lnTo>
                    <a:pt x="24" y="17"/>
                  </a:lnTo>
                  <a:lnTo>
                    <a:pt x="21" y="20"/>
                  </a:lnTo>
                  <a:lnTo>
                    <a:pt x="19" y="26"/>
                  </a:lnTo>
                  <a:lnTo>
                    <a:pt x="19" y="31"/>
                  </a:lnTo>
                  <a:lnTo>
                    <a:pt x="47" y="31"/>
                  </a:lnTo>
                  <a:lnTo>
                    <a:pt x="45" y="26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7" y="13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1" name="Freeform 61"/>
            <p:cNvSpPr>
              <a:spLocks/>
            </p:cNvSpPr>
            <p:nvPr/>
          </p:nvSpPr>
          <p:spPr bwMode="auto">
            <a:xfrm>
              <a:off x="1732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28" y="85"/>
                </a:cxn>
                <a:cxn ang="0">
                  <a:pos x="34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6" y="96"/>
                </a:cxn>
                <a:cxn ang="0">
                  <a:pos x="28" y="96"/>
                </a:cxn>
                <a:cxn ang="0">
                  <a:pos x="21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0" y="87"/>
                </a:cxn>
                <a:cxn ang="0">
                  <a:pos x="10" y="83"/>
                </a:cxn>
                <a:cxn ang="0">
                  <a:pos x="8" y="78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8" y="21"/>
                </a:cxn>
                <a:cxn ang="0">
                  <a:pos x="8" y="12"/>
                </a:cxn>
                <a:cxn ang="0">
                  <a:pos x="10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28" y="85"/>
                  </a:lnTo>
                  <a:lnTo>
                    <a:pt x="34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6" y="96"/>
                  </a:lnTo>
                  <a:lnTo>
                    <a:pt x="28" y="96"/>
                  </a:lnTo>
                  <a:lnTo>
                    <a:pt x="21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0" y="87"/>
                  </a:lnTo>
                  <a:lnTo>
                    <a:pt x="10" y="83"/>
                  </a:lnTo>
                  <a:lnTo>
                    <a:pt x="8" y="78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8" y="21"/>
                  </a:lnTo>
                  <a:lnTo>
                    <a:pt x="8" y="12"/>
                  </a:lnTo>
                  <a:lnTo>
                    <a:pt x="10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2" name="Freeform 62"/>
            <p:cNvSpPr>
              <a:spLocks noEditPoints="1"/>
            </p:cNvSpPr>
            <p:nvPr/>
          </p:nvSpPr>
          <p:spPr bwMode="auto">
            <a:xfrm>
              <a:off x="1788" y="3885"/>
              <a:ext cx="63" cy="79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52" y="75"/>
                </a:cxn>
                <a:cxn ang="0">
                  <a:pos x="48" y="73"/>
                </a:cxn>
                <a:cxn ang="0">
                  <a:pos x="44" y="68"/>
                </a:cxn>
                <a:cxn ang="0">
                  <a:pos x="39" y="73"/>
                </a:cxn>
                <a:cxn ang="0">
                  <a:pos x="33" y="77"/>
                </a:cxn>
                <a:cxn ang="0">
                  <a:pos x="24" y="77"/>
                </a:cxn>
                <a:cxn ang="0">
                  <a:pos x="17" y="77"/>
                </a:cxn>
                <a:cxn ang="0">
                  <a:pos x="11" y="75"/>
                </a:cxn>
                <a:cxn ang="0">
                  <a:pos x="6" y="71"/>
                </a:cxn>
                <a:cxn ang="0">
                  <a:pos x="4" y="66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6" y="42"/>
                </a:cxn>
                <a:cxn ang="0">
                  <a:pos x="17" y="33"/>
                </a:cxn>
                <a:cxn ang="0">
                  <a:pos x="37" y="30"/>
                </a:cxn>
                <a:cxn ang="0">
                  <a:pos x="43" y="30"/>
                </a:cxn>
                <a:cxn ang="0">
                  <a:pos x="43" y="26"/>
                </a:cxn>
                <a:cxn ang="0">
                  <a:pos x="43" y="22"/>
                </a:cxn>
                <a:cxn ang="0">
                  <a:pos x="41" y="19"/>
                </a:cxn>
                <a:cxn ang="0">
                  <a:pos x="39" y="15"/>
                </a:cxn>
                <a:cxn ang="0">
                  <a:pos x="37" y="15"/>
                </a:cxn>
                <a:cxn ang="0">
                  <a:pos x="32" y="13"/>
                </a:cxn>
                <a:cxn ang="0">
                  <a:pos x="26" y="15"/>
                </a:cxn>
                <a:cxn ang="0">
                  <a:pos x="20" y="15"/>
                </a:cxn>
                <a:cxn ang="0">
                  <a:pos x="17" y="19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9" y="22"/>
                </a:cxn>
                <a:cxn ang="0">
                  <a:pos x="2" y="11"/>
                </a:cxn>
                <a:cxn ang="0">
                  <a:pos x="19" y="2"/>
                </a:cxn>
                <a:cxn ang="0">
                  <a:pos x="33" y="0"/>
                </a:cxn>
                <a:cxn ang="0">
                  <a:pos x="43" y="2"/>
                </a:cxn>
                <a:cxn ang="0">
                  <a:pos x="48" y="4"/>
                </a:cxn>
                <a:cxn ang="0">
                  <a:pos x="54" y="8"/>
                </a:cxn>
                <a:cxn ang="0">
                  <a:pos x="56" y="13"/>
                </a:cxn>
                <a:cxn ang="0">
                  <a:pos x="57" y="15"/>
                </a:cxn>
                <a:cxn ang="0">
                  <a:pos x="57" y="19"/>
                </a:cxn>
                <a:cxn ang="0">
                  <a:pos x="57" y="24"/>
                </a:cxn>
                <a:cxn ang="0">
                  <a:pos x="57" y="31"/>
                </a:cxn>
                <a:cxn ang="0">
                  <a:pos x="57" y="51"/>
                </a:cxn>
                <a:cxn ang="0">
                  <a:pos x="57" y="57"/>
                </a:cxn>
                <a:cxn ang="0">
                  <a:pos x="57" y="62"/>
                </a:cxn>
                <a:cxn ang="0">
                  <a:pos x="61" y="66"/>
                </a:cxn>
                <a:cxn ang="0">
                  <a:pos x="63" y="68"/>
                </a:cxn>
                <a:cxn ang="0">
                  <a:pos x="56" y="79"/>
                </a:cxn>
                <a:cxn ang="0">
                  <a:pos x="39" y="40"/>
                </a:cxn>
                <a:cxn ang="0">
                  <a:pos x="32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20" y="48"/>
                </a:cxn>
                <a:cxn ang="0">
                  <a:pos x="19" y="49"/>
                </a:cxn>
                <a:cxn ang="0">
                  <a:pos x="19" y="55"/>
                </a:cxn>
                <a:cxn ang="0">
                  <a:pos x="19" y="59"/>
                </a:cxn>
                <a:cxn ang="0">
                  <a:pos x="20" y="62"/>
                </a:cxn>
                <a:cxn ang="0">
                  <a:pos x="24" y="66"/>
                </a:cxn>
                <a:cxn ang="0">
                  <a:pos x="28" y="66"/>
                </a:cxn>
                <a:cxn ang="0">
                  <a:pos x="33" y="64"/>
                </a:cxn>
                <a:cxn ang="0">
                  <a:pos x="37" y="62"/>
                </a:cxn>
                <a:cxn ang="0">
                  <a:pos x="41" y="59"/>
                </a:cxn>
                <a:cxn ang="0">
                  <a:pos x="41" y="40"/>
                </a:cxn>
                <a:cxn ang="0">
                  <a:pos x="41" y="40"/>
                </a:cxn>
                <a:cxn ang="0">
                  <a:pos x="39" y="40"/>
                </a:cxn>
              </a:cxnLst>
              <a:rect l="0" t="0" r="r" b="b"/>
              <a:pathLst>
                <a:path w="63" h="79">
                  <a:moveTo>
                    <a:pt x="56" y="79"/>
                  </a:moveTo>
                  <a:lnTo>
                    <a:pt x="52" y="75"/>
                  </a:lnTo>
                  <a:lnTo>
                    <a:pt x="48" y="73"/>
                  </a:lnTo>
                  <a:lnTo>
                    <a:pt x="44" y="68"/>
                  </a:lnTo>
                  <a:lnTo>
                    <a:pt x="39" y="73"/>
                  </a:lnTo>
                  <a:lnTo>
                    <a:pt x="33" y="77"/>
                  </a:lnTo>
                  <a:lnTo>
                    <a:pt x="24" y="77"/>
                  </a:lnTo>
                  <a:lnTo>
                    <a:pt x="17" y="77"/>
                  </a:lnTo>
                  <a:lnTo>
                    <a:pt x="11" y="75"/>
                  </a:lnTo>
                  <a:lnTo>
                    <a:pt x="6" y="71"/>
                  </a:lnTo>
                  <a:lnTo>
                    <a:pt x="4" y="66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6" y="42"/>
                  </a:lnTo>
                  <a:lnTo>
                    <a:pt x="17" y="33"/>
                  </a:lnTo>
                  <a:lnTo>
                    <a:pt x="37" y="30"/>
                  </a:lnTo>
                  <a:lnTo>
                    <a:pt x="43" y="30"/>
                  </a:lnTo>
                  <a:lnTo>
                    <a:pt x="43" y="26"/>
                  </a:lnTo>
                  <a:lnTo>
                    <a:pt x="43" y="22"/>
                  </a:lnTo>
                  <a:lnTo>
                    <a:pt x="41" y="19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2" y="13"/>
                  </a:lnTo>
                  <a:lnTo>
                    <a:pt x="26" y="15"/>
                  </a:lnTo>
                  <a:lnTo>
                    <a:pt x="20" y="15"/>
                  </a:lnTo>
                  <a:lnTo>
                    <a:pt x="17" y="19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9" y="22"/>
                  </a:lnTo>
                  <a:lnTo>
                    <a:pt x="2" y="11"/>
                  </a:lnTo>
                  <a:lnTo>
                    <a:pt x="19" y="2"/>
                  </a:lnTo>
                  <a:lnTo>
                    <a:pt x="33" y="0"/>
                  </a:lnTo>
                  <a:lnTo>
                    <a:pt x="43" y="2"/>
                  </a:lnTo>
                  <a:lnTo>
                    <a:pt x="48" y="4"/>
                  </a:lnTo>
                  <a:lnTo>
                    <a:pt x="54" y="8"/>
                  </a:lnTo>
                  <a:lnTo>
                    <a:pt x="56" y="13"/>
                  </a:lnTo>
                  <a:lnTo>
                    <a:pt x="57" y="15"/>
                  </a:lnTo>
                  <a:lnTo>
                    <a:pt x="57" y="19"/>
                  </a:lnTo>
                  <a:lnTo>
                    <a:pt x="57" y="24"/>
                  </a:lnTo>
                  <a:lnTo>
                    <a:pt x="57" y="31"/>
                  </a:lnTo>
                  <a:lnTo>
                    <a:pt x="57" y="51"/>
                  </a:lnTo>
                  <a:lnTo>
                    <a:pt x="57" y="57"/>
                  </a:lnTo>
                  <a:lnTo>
                    <a:pt x="57" y="62"/>
                  </a:lnTo>
                  <a:lnTo>
                    <a:pt x="61" y="66"/>
                  </a:lnTo>
                  <a:lnTo>
                    <a:pt x="63" y="68"/>
                  </a:lnTo>
                  <a:lnTo>
                    <a:pt x="56" y="79"/>
                  </a:lnTo>
                  <a:close/>
                  <a:moveTo>
                    <a:pt x="39" y="40"/>
                  </a:moveTo>
                  <a:lnTo>
                    <a:pt x="32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20" y="48"/>
                  </a:lnTo>
                  <a:lnTo>
                    <a:pt x="19" y="49"/>
                  </a:lnTo>
                  <a:lnTo>
                    <a:pt x="19" y="55"/>
                  </a:lnTo>
                  <a:lnTo>
                    <a:pt x="19" y="59"/>
                  </a:lnTo>
                  <a:lnTo>
                    <a:pt x="20" y="62"/>
                  </a:lnTo>
                  <a:lnTo>
                    <a:pt x="24" y="66"/>
                  </a:lnTo>
                  <a:lnTo>
                    <a:pt x="28" y="66"/>
                  </a:lnTo>
                  <a:lnTo>
                    <a:pt x="33" y="64"/>
                  </a:lnTo>
                  <a:lnTo>
                    <a:pt x="37" y="62"/>
                  </a:lnTo>
                  <a:lnTo>
                    <a:pt x="41" y="59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3" name="Freeform 63"/>
            <p:cNvSpPr>
              <a:spLocks/>
            </p:cNvSpPr>
            <p:nvPr/>
          </p:nvSpPr>
          <p:spPr bwMode="auto">
            <a:xfrm>
              <a:off x="1864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30" y="85"/>
                </a:cxn>
                <a:cxn ang="0">
                  <a:pos x="33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5" y="96"/>
                </a:cxn>
                <a:cxn ang="0">
                  <a:pos x="28" y="96"/>
                </a:cxn>
                <a:cxn ang="0">
                  <a:pos x="22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1" y="87"/>
                </a:cxn>
                <a:cxn ang="0">
                  <a:pos x="9" y="83"/>
                </a:cxn>
                <a:cxn ang="0">
                  <a:pos x="9" y="78"/>
                </a:cxn>
                <a:cxn ang="0">
                  <a:pos x="9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9" y="21"/>
                </a:cxn>
                <a:cxn ang="0">
                  <a:pos x="9" y="12"/>
                </a:cxn>
                <a:cxn ang="0">
                  <a:pos x="9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30" y="85"/>
                  </a:lnTo>
                  <a:lnTo>
                    <a:pt x="33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5" y="96"/>
                  </a:lnTo>
                  <a:lnTo>
                    <a:pt x="28" y="96"/>
                  </a:lnTo>
                  <a:lnTo>
                    <a:pt x="22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9" y="83"/>
                  </a:lnTo>
                  <a:lnTo>
                    <a:pt x="9" y="78"/>
                  </a:lnTo>
                  <a:lnTo>
                    <a:pt x="9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9" y="21"/>
                  </a:lnTo>
                  <a:lnTo>
                    <a:pt x="9" y="12"/>
                  </a:lnTo>
                  <a:lnTo>
                    <a:pt x="9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4" name="Freeform 64"/>
            <p:cNvSpPr>
              <a:spLocks noEditPoints="1"/>
            </p:cNvSpPr>
            <p:nvPr/>
          </p:nvSpPr>
          <p:spPr bwMode="auto">
            <a:xfrm>
              <a:off x="1920" y="3885"/>
              <a:ext cx="63" cy="77"/>
            </a:xfrm>
            <a:custGeom>
              <a:avLst/>
              <a:gdLst/>
              <a:ahLst/>
              <a:cxnLst>
                <a:cxn ang="0">
                  <a:pos x="18" y="42"/>
                </a:cxn>
                <a:cxn ang="0">
                  <a:pos x="18" y="44"/>
                </a:cxn>
                <a:cxn ang="0">
                  <a:pos x="18" y="49"/>
                </a:cxn>
                <a:cxn ang="0">
                  <a:pos x="20" y="55"/>
                </a:cxn>
                <a:cxn ang="0">
                  <a:pos x="22" y="59"/>
                </a:cxn>
                <a:cxn ang="0">
                  <a:pos x="26" y="62"/>
                </a:cxn>
                <a:cxn ang="0">
                  <a:pos x="29" y="64"/>
                </a:cxn>
                <a:cxn ang="0">
                  <a:pos x="37" y="64"/>
                </a:cxn>
                <a:cxn ang="0">
                  <a:pos x="42" y="64"/>
                </a:cxn>
                <a:cxn ang="0">
                  <a:pos x="50" y="62"/>
                </a:cxn>
                <a:cxn ang="0">
                  <a:pos x="55" y="59"/>
                </a:cxn>
                <a:cxn ang="0">
                  <a:pos x="61" y="68"/>
                </a:cxn>
                <a:cxn ang="0">
                  <a:pos x="53" y="73"/>
                </a:cxn>
                <a:cxn ang="0">
                  <a:pos x="44" y="77"/>
                </a:cxn>
                <a:cxn ang="0">
                  <a:pos x="35" y="77"/>
                </a:cxn>
                <a:cxn ang="0">
                  <a:pos x="20" y="75"/>
                </a:cxn>
                <a:cxn ang="0">
                  <a:pos x="9" y="66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5" y="17"/>
                </a:cxn>
                <a:cxn ang="0">
                  <a:pos x="9" y="11"/>
                </a:cxn>
                <a:cxn ang="0">
                  <a:pos x="16" y="6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39" y="2"/>
                </a:cxn>
                <a:cxn ang="0">
                  <a:pos x="46" y="4"/>
                </a:cxn>
                <a:cxn ang="0">
                  <a:pos x="52" y="8"/>
                </a:cxn>
                <a:cxn ang="0">
                  <a:pos x="57" y="15"/>
                </a:cxn>
                <a:cxn ang="0">
                  <a:pos x="61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8" y="42"/>
                </a:cxn>
                <a:cxn ang="0">
                  <a:pos x="31" y="13"/>
                </a:cxn>
                <a:cxn ang="0">
                  <a:pos x="27" y="13"/>
                </a:cxn>
                <a:cxn ang="0">
                  <a:pos x="24" y="17"/>
                </a:cxn>
                <a:cxn ang="0">
                  <a:pos x="20" y="20"/>
                </a:cxn>
                <a:cxn ang="0">
                  <a:pos x="18" y="26"/>
                </a:cxn>
                <a:cxn ang="0">
                  <a:pos x="18" y="31"/>
                </a:cxn>
                <a:cxn ang="0">
                  <a:pos x="46" y="31"/>
                </a:cxn>
                <a:cxn ang="0">
                  <a:pos x="44" y="26"/>
                </a:cxn>
                <a:cxn ang="0">
                  <a:pos x="42" y="20"/>
                </a:cxn>
                <a:cxn ang="0">
                  <a:pos x="40" y="17"/>
                </a:cxn>
                <a:cxn ang="0">
                  <a:pos x="37" y="13"/>
                </a:cxn>
                <a:cxn ang="0">
                  <a:pos x="31" y="13"/>
                </a:cxn>
              </a:cxnLst>
              <a:rect l="0" t="0" r="r" b="b"/>
              <a:pathLst>
                <a:path w="63" h="77">
                  <a:moveTo>
                    <a:pt x="18" y="42"/>
                  </a:moveTo>
                  <a:lnTo>
                    <a:pt x="18" y="44"/>
                  </a:lnTo>
                  <a:lnTo>
                    <a:pt x="18" y="49"/>
                  </a:lnTo>
                  <a:lnTo>
                    <a:pt x="20" y="55"/>
                  </a:lnTo>
                  <a:lnTo>
                    <a:pt x="22" y="59"/>
                  </a:lnTo>
                  <a:lnTo>
                    <a:pt x="26" y="62"/>
                  </a:lnTo>
                  <a:lnTo>
                    <a:pt x="29" y="64"/>
                  </a:lnTo>
                  <a:lnTo>
                    <a:pt x="37" y="64"/>
                  </a:lnTo>
                  <a:lnTo>
                    <a:pt x="42" y="64"/>
                  </a:lnTo>
                  <a:lnTo>
                    <a:pt x="50" y="62"/>
                  </a:lnTo>
                  <a:lnTo>
                    <a:pt x="55" y="59"/>
                  </a:lnTo>
                  <a:lnTo>
                    <a:pt x="61" y="68"/>
                  </a:lnTo>
                  <a:lnTo>
                    <a:pt x="53" y="73"/>
                  </a:lnTo>
                  <a:lnTo>
                    <a:pt x="44" y="77"/>
                  </a:lnTo>
                  <a:lnTo>
                    <a:pt x="35" y="77"/>
                  </a:lnTo>
                  <a:lnTo>
                    <a:pt x="20" y="75"/>
                  </a:lnTo>
                  <a:lnTo>
                    <a:pt x="9" y="66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5" y="17"/>
                  </a:lnTo>
                  <a:lnTo>
                    <a:pt x="9" y="11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9" y="2"/>
                  </a:lnTo>
                  <a:lnTo>
                    <a:pt x="46" y="4"/>
                  </a:lnTo>
                  <a:lnTo>
                    <a:pt x="52" y="8"/>
                  </a:lnTo>
                  <a:lnTo>
                    <a:pt x="57" y="15"/>
                  </a:lnTo>
                  <a:lnTo>
                    <a:pt x="61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8" y="42"/>
                  </a:lnTo>
                  <a:close/>
                  <a:moveTo>
                    <a:pt x="31" y="13"/>
                  </a:moveTo>
                  <a:lnTo>
                    <a:pt x="27" y="13"/>
                  </a:lnTo>
                  <a:lnTo>
                    <a:pt x="24" y="17"/>
                  </a:lnTo>
                  <a:lnTo>
                    <a:pt x="20" y="20"/>
                  </a:lnTo>
                  <a:lnTo>
                    <a:pt x="18" y="26"/>
                  </a:lnTo>
                  <a:lnTo>
                    <a:pt x="18" y="31"/>
                  </a:lnTo>
                  <a:lnTo>
                    <a:pt x="46" y="31"/>
                  </a:lnTo>
                  <a:lnTo>
                    <a:pt x="44" y="26"/>
                  </a:lnTo>
                  <a:lnTo>
                    <a:pt x="42" y="20"/>
                  </a:lnTo>
                  <a:lnTo>
                    <a:pt x="40" y="17"/>
                  </a:lnTo>
                  <a:lnTo>
                    <a:pt x="37" y="13"/>
                  </a:lnTo>
                  <a:lnTo>
                    <a:pt x="31" y="13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5" name="Freeform 65"/>
            <p:cNvSpPr>
              <a:spLocks/>
            </p:cNvSpPr>
            <p:nvPr/>
          </p:nvSpPr>
          <p:spPr bwMode="auto">
            <a:xfrm>
              <a:off x="2001" y="3885"/>
              <a:ext cx="60" cy="75"/>
            </a:xfrm>
            <a:custGeom>
              <a:avLst/>
              <a:gdLst/>
              <a:ahLst/>
              <a:cxnLst>
                <a:cxn ang="0">
                  <a:pos x="45" y="75"/>
                </a:cxn>
                <a:cxn ang="0">
                  <a:pos x="45" y="28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0" y="15"/>
                </a:cxn>
                <a:cxn ang="0">
                  <a:pos x="24" y="19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4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4" y="2"/>
                </a:cxn>
                <a:cxn ang="0">
                  <a:pos x="41" y="0"/>
                </a:cxn>
                <a:cxn ang="0">
                  <a:pos x="47" y="2"/>
                </a:cxn>
                <a:cxn ang="0">
                  <a:pos x="52" y="4"/>
                </a:cxn>
                <a:cxn ang="0">
                  <a:pos x="56" y="8"/>
                </a:cxn>
                <a:cxn ang="0">
                  <a:pos x="60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5" y="75"/>
                </a:cxn>
              </a:cxnLst>
              <a:rect l="0" t="0" r="r" b="b"/>
              <a:pathLst>
                <a:path w="60" h="75">
                  <a:moveTo>
                    <a:pt x="45" y="75"/>
                  </a:moveTo>
                  <a:lnTo>
                    <a:pt x="45" y="28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0" y="15"/>
                  </a:lnTo>
                  <a:lnTo>
                    <a:pt x="24" y="19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4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60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6" name="Freeform 66"/>
            <p:cNvSpPr>
              <a:spLocks noEditPoints="1"/>
            </p:cNvSpPr>
            <p:nvPr/>
          </p:nvSpPr>
          <p:spPr bwMode="auto">
            <a:xfrm>
              <a:off x="1056" y="3717"/>
              <a:ext cx="66" cy="100"/>
            </a:xfrm>
            <a:custGeom>
              <a:avLst/>
              <a:gdLst/>
              <a:ahLst/>
              <a:cxnLst>
                <a:cxn ang="0">
                  <a:pos x="33" y="61"/>
                </a:cxn>
                <a:cxn ang="0">
                  <a:pos x="16" y="61"/>
                </a:cxn>
                <a:cxn ang="0">
                  <a:pos x="16" y="100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0" y="3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3" y="14"/>
                </a:cxn>
                <a:cxn ang="0">
                  <a:pos x="66" y="21"/>
                </a:cxn>
                <a:cxn ang="0">
                  <a:pos x="66" y="29"/>
                </a:cxn>
                <a:cxn ang="0">
                  <a:pos x="63" y="47"/>
                </a:cxn>
                <a:cxn ang="0">
                  <a:pos x="50" y="58"/>
                </a:cxn>
                <a:cxn ang="0">
                  <a:pos x="33" y="61"/>
                </a:cxn>
                <a:cxn ang="0">
                  <a:pos x="16" y="12"/>
                </a:cxn>
                <a:cxn ang="0">
                  <a:pos x="16" y="49"/>
                </a:cxn>
                <a:cxn ang="0">
                  <a:pos x="29" y="49"/>
                </a:cxn>
                <a:cxn ang="0">
                  <a:pos x="37" y="47"/>
                </a:cxn>
                <a:cxn ang="0">
                  <a:pos x="42" y="45"/>
                </a:cxn>
                <a:cxn ang="0">
                  <a:pos x="44" y="41"/>
                </a:cxn>
                <a:cxn ang="0">
                  <a:pos x="48" y="36"/>
                </a:cxn>
                <a:cxn ang="0">
                  <a:pos x="48" y="31"/>
                </a:cxn>
                <a:cxn ang="0">
                  <a:pos x="48" y="25"/>
                </a:cxn>
                <a:cxn ang="0">
                  <a:pos x="46" y="21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35" y="14"/>
                </a:cxn>
                <a:cxn ang="0">
                  <a:pos x="29" y="12"/>
                </a:cxn>
                <a:cxn ang="0">
                  <a:pos x="16" y="12"/>
                </a:cxn>
              </a:cxnLst>
              <a:rect l="0" t="0" r="r" b="b"/>
              <a:pathLst>
                <a:path w="66" h="100">
                  <a:moveTo>
                    <a:pt x="33" y="61"/>
                  </a:moveTo>
                  <a:lnTo>
                    <a:pt x="16" y="61"/>
                  </a:lnTo>
                  <a:lnTo>
                    <a:pt x="16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0" y="3"/>
                  </a:lnTo>
                  <a:lnTo>
                    <a:pt x="53" y="5"/>
                  </a:lnTo>
                  <a:lnTo>
                    <a:pt x="59" y="9"/>
                  </a:lnTo>
                  <a:lnTo>
                    <a:pt x="63" y="14"/>
                  </a:lnTo>
                  <a:lnTo>
                    <a:pt x="66" y="21"/>
                  </a:lnTo>
                  <a:lnTo>
                    <a:pt x="66" y="29"/>
                  </a:lnTo>
                  <a:lnTo>
                    <a:pt x="63" y="47"/>
                  </a:lnTo>
                  <a:lnTo>
                    <a:pt x="50" y="58"/>
                  </a:lnTo>
                  <a:lnTo>
                    <a:pt x="33" y="61"/>
                  </a:lnTo>
                  <a:close/>
                  <a:moveTo>
                    <a:pt x="16" y="12"/>
                  </a:moveTo>
                  <a:lnTo>
                    <a:pt x="16" y="49"/>
                  </a:lnTo>
                  <a:lnTo>
                    <a:pt x="29" y="49"/>
                  </a:lnTo>
                  <a:lnTo>
                    <a:pt x="37" y="47"/>
                  </a:lnTo>
                  <a:lnTo>
                    <a:pt x="42" y="45"/>
                  </a:lnTo>
                  <a:lnTo>
                    <a:pt x="44" y="41"/>
                  </a:lnTo>
                  <a:lnTo>
                    <a:pt x="48" y="36"/>
                  </a:lnTo>
                  <a:lnTo>
                    <a:pt x="48" y="31"/>
                  </a:lnTo>
                  <a:lnTo>
                    <a:pt x="48" y="25"/>
                  </a:lnTo>
                  <a:lnTo>
                    <a:pt x="46" y="21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35" y="14"/>
                  </a:lnTo>
                  <a:lnTo>
                    <a:pt x="29" y="12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7" name="Freeform 67"/>
            <p:cNvSpPr>
              <a:spLocks/>
            </p:cNvSpPr>
            <p:nvPr/>
          </p:nvSpPr>
          <p:spPr bwMode="auto">
            <a:xfrm>
              <a:off x="1139" y="3711"/>
              <a:ext cx="28" cy="107"/>
            </a:xfrm>
            <a:custGeom>
              <a:avLst/>
              <a:gdLst/>
              <a:ahLst/>
              <a:cxnLst>
                <a:cxn ang="0">
                  <a:pos x="17" y="107"/>
                </a:cxn>
                <a:cxn ang="0">
                  <a:pos x="13" y="106"/>
                </a:cxn>
                <a:cxn ang="0">
                  <a:pos x="7" y="104"/>
                </a:cxn>
                <a:cxn ang="0">
                  <a:pos x="6" y="102"/>
                </a:cxn>
                <a:cxn ang="0">
                  <a:pos x="4" y="98"/>
                </a:cxn>
                <a:cxn ang="0">
                  <a:pos x="2" y="95"/>
                </a:cxn>
                <a:cxn ang="0">
                  <a:pos x="2" y="91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24"/>
                </a:cxn>
                <a:cxn ang="0">
                  <a:pos x="2" y="1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17" y="0"/>
                </a:cxn>
                <a:cxn ang="0">
                  <a:pos x="17" y="4"/>
                </a:cxn>
                <a:cxn ang="0">
                  <a:pos x="18" y="11"/>
                </a:cxn>
                <a:cxn ang="0">
                  <a:pos x="18" y="20"/>
                </a:cxn>
                <a:cxn ang="0">
                  <a:pos x="18" y="80"/>
                </a:cxn>
                <a:cxn ang="0">
                  <a:pos x="18" y="87"/>
                </a:cxn>
                <a:cxn ang="0">
                  <a:pos x="18" y="91"/>
                </a:cxn>
                <a:cxn ang="0">
                  <a:pos x="18" y="93"/>
                </a:cxn>
                <a:cxn ang="0">
                  <a:pos x="18" y="95"/>
                </a:cxn>
                <a:cxn ang="0">
                  <a:pos x="22" y="95"/>
                </a:cxn>
                <a:cxn ang="0">
                  <a:pos x="24" y="95"/>
                </a:cxn>
                <a:cxn ang="0">
                  <a:pos x="28" y="106"/>
                </a:cxn>
                <a:cxn ang="0">
                  <a:pos x="22" y="106"/>
                </a:cxn>
                <a:cxn ang="0">
                  <a:pos x="17" y="107"/>
                </a:cxn>
              </a:cxnLst>
              <a:rect l="0" t="0" r="r" b="b"/>
              <a:pathLst>
                <a:path w="28" h="107">
                  <a:moveTo>
                    <a:pt x="17" y="107"/>
                  </a:moveTo>
                  <a:lnTo>
                    <a:pt x="13" y="106"/>
                  </a:lnTo>
                  <a:lnTo>
                    <a:pt x="7" y="104"/>
                  </a:lnTo>
                  <a:lnTo>
                    <a:pt x="6" y="102"/>
                  </a:lnTo>
                  <a:lnTo>
                    <a:pt x="4" y="98"/>
                  </a:lnTo>
                  <a:lnTo>
                    <a:pt x="2" y="95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24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18" y="11"/>
                  </a:lnTo>
                  <a:lnTo>
                    <a:pt x="18" y="20"/>
                  </a:lnTo>
                  <a:lnTo>
                    <a:pt x="18" y="80"/>
                  </a:lnTo>
                  <a:lnTo>
                    <a:pt x="18" y="87"/>
                  </a:lnTo>
                  <a:lnTo>
                    <a:pt x="18" y="91"/>
                  </a:lnTo>
                  <a:lnTo>
                    <a:pt x="18" y="93"/>
                  </a:lnTo>
                  <a:lnTo>
                    <a:pt x="18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8" y="106"/>
                  </a:lnTo>
                  <a:lnTo>
                    <a:pt x="22" y="106"/>
                  </a:lnTo>
                  <a:lnTo>
                    <a:pt x="17" y="107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8" name="Freeform 68"/>
            <p:cNvSpPr>
              <a:spLocks noEditPoints="1"/>
            </p:cNvSpPr>
            <p:nvPr/>
          </p:nvSpPr>
          <p:spPr bwMode="auto">
            <a:xfrm>
              <a:off x="1182" y="3742"/>
              <a:ext cx="63" cy="76"/>
            </a:xfrm>
            <a:custGeom>
              <a:avLst/>
              <a:gdLst/>
              <a:ahLst/>
              <a:cxnLst>
                <a:cxn ang="0">
                  <a:pos x="53" y="76"/>
                </a:cxn>
                <a:cxn ang="0">
                  <a:pos x="50" y="75"/>
                </a:cxn>
                <a:cxn ang="0">
                  <a:pos x="46" y="71"/>
                </a:cxn>
                <a:cxn ang="0">
                  <a:pos x="44" y="67"/>
                </a:cxn>
                <a:cxn ang="0">
                  <a:pos x="39" y="73"/>
                </a:cxn>
                <a:cxn ang="0">
                  <a:pos x="31" y="75"/>
                </a:cxn>
                <a:cxn ang="0">
                  <a:pos x="24" y="76"/>
                </a:cxn>
                <a:cxn ang="0">
                  <a:pos x="16" y="75"/>
                </a:cxn>
                <a:cxn ang="0">
                  <a:pos x="11" y="73"/>
                </a:cxn>
                <a:cxn ang="0">
                  <a:pos x="5" y="71"/>
                </a:cxn>
                <a:cxn ang="0">
                  <a:pos x="1" y="65"/>
                </a:cxn>
                <a:cxn ang="0">
                  <a:pos x="0" y="60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16" y="33"/>
                </a:cxn>
                <a:cxn ang="0">
                  <a:pos x="37" y="29"/>
                </a:cxn>
                <a:cxn ang="0">
                  <a:pos x="40" y="29"/>
                </a:cxn>
                <a:cxn ang="0">
                  <a:pos x="40" y="25"/>
                </a:cxn>
                <a:cxn ang="0">
                  <a:pos x="40" y="20"/>
                </a:cxn>
                <a:cxn ang="0">
                  <a:pos x="40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1" y="13"/>
                </a:cxn>
                <a:cxn ang="0">
                  <a:pos x="26" y="13"/>
                </a:cxn>
                <a:cxn ang="0">
                  <a:pos x="20" y="15"/>
                </a:cxn>
                <a:cxn ang="0">
                  <a:pos x="16" y="16"/>
                </a:cxn>
                <a:cxn ang="0">
                  <a:pos x="13" y="18"/>
                </a:cxn>
                <a:cxn ang="0">
                  <a:pos x="9" y="20"/>
                </a:cxn>
                <a:cxn ang="0">
                  <a:pos x="9" y="20"/>
                </a:cxn>
                <a:cxn ang="0">
                  <a:pos x="1" y="9"/>
                </a:cxn>
                <a:cxn ang="0">
                  <a:pos x="16" y="2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8" y="2"/>
                </a:cxn>
                <a:cxn ang="0">
                  <a:pos x="52" y="7"/>
                </a:cxn>
                <a:cxn ang="0">
                  <a:pos x="55" y="11"/>
                </a:cxn>
                <a:cxn ang="0">
                  <a:pos x="55" y="15"/>
                </a:cxn>
                <a:cxn ang="0">
                  <a:pos x="57" y="18"/>
                </a:cxn>
                <a:cxn ang="0">
                  <a:pos x="57" y="22"/>
                </a:cxn>
                <a:cxn ang="0">
                  <a:pos x="57" y="29"/>
                </a:cxn>
                <a:cxn ang="0">
                  <a:pos x="57" y="51"/>
                </a:cxn>
                <a:cxn ang="0">
                  <a:pos x="57" y="56"/>
                </a:cxn>
                <a:cxn ang="0">
                  <a:pos x="57" y="60"/>
                </a:cxn>
                <a:cxn ang="0">
                  <a:pos x="59" y="64"/>
                </a:cxn>
                <a:cxn ang="0">
                  <a:pos x="63" y="67"/>
                </a:cxn>
                <a:cxn ang="0">
                  <a:pos x="53" y="76"/>
                </a:cxn>
                <a:cxn ang="0">
                  <a:pos x="37" y="40"/>
                </a:cxn>
                <a:cxn ang="0">
                  <a:pos x="31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18" y="45"/>
                </a:cxn>
                <a:cxn ang="0">
                  <a:pos x="16" y="49"/>
                </a:cxn>
                <a:cxn ang="0">
                  <a:pos x="16" y="53"/>
                </a:cxn>
                <a:cxn ang="0">
                  <a:pos x="18" y="58"/>
                </a:cxn>
                <a:cxn ang="0">
                  <a:pos x="20" y="62"/>
                </a:cxn>
                <a:cxn ang="0">
                  <a:pos x="22" y="64"/>
                </a:cxn>
                <a:cxn ang="0">
                  <a:pos x="27" y="65"/>
                </a:cxn>
                <a:cxn ang="0">
                  <a:pos x="31" y="64"/>
                </a:cxn>
                <a:cxn ang="0">
                  <a:pos x="37" y="62"/>
                </a:cxn>
                <a:cxn ang="0">
                  <a:pos x="40" y="56"/>
                </a:cxn>
                <a:cxn ang="0">
                  <a:pos x="40" y="40"/>
                </a:cxn>
                <a:cxn ang="0">
                  <a:pos x="40" y="40"/>
                </a:cxn>
                <a:cxn ang="0">
                  <a:pos x="37" y="40"/>
                </a:cxn>
              </a:cxnLst>
              <a:rect l="0" t="0" r="r" b="b"/>
              <a:pathLst>
                <a:path w="63" h="76">
                  <a:moveTo>
                    <a:pt x="53" y="76"/>
                  </a:moveTo>
                  <a:lnTo>
                    <a:pt x="50" y="75"/>
                  </a:lnTo>
                  <a:lnTo>
                    <a:pt x="46" y="71"/>
                  </a:lnTo>
                  <a:lnTo>
                    <a:pt x="44" y="67"/>
                  </a:lnTo>
                  <a:lnTo>
                    <a:pt x="39" y="73"/>
                  </a:lnTo>
                  <a:lnTo>
                    <a:pt x="31" y="75"/>
                  </a:lnTo>
                  <a:lnTo>
                    <a:pt x="24" y="76"/>
                  </a:lnTo>
                  <a:lnTo>
                    <a:pt x="16" y="75"/>
                  </a:lnTo>
                  <a:lnTo>
                    <a:pt x="11" y="73"/>
                  </a:lnTo>
                  <a:lnTo>
                    <a:pt x="5" y="71"/>
                  </a:lnTo>
                  <a:lnTo>
                    <a:pt x="1" y="65"/>
                  </a:lnTo>
                  <a:lnTo>
                    <a:pt x="0" y="60"/>
                  </a:lnTo>
                  <a:lnTo>
                    <a:pt x="0" y="55"/>
                  </a:lnTo>
                  <a:lnTo>
                    <a:pt x="3" y="40"/>
                  </a:lnTo>
                  <a:lnTo>
                    <a:pt x="16" y="33"/>
                  </a:lnTo>
                  <a:lnTo>
                    <a:pt x="37" y="29"/>
                  </a:lnTo>
                  <a:lnTo>
                    <a:pt x="40" y="29"/>
                  </a:lnTo>
                  <a:lnTo>
                    <a:pt x="40" y="25"/>
                  </a:lnTo>
                  <a:lnTo>
                    <a:pt x="40" y="20"/>
                  </a:lnTo>
                  <a:lnTo>
                    <a:pt x="40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1" y="13"/>
                  </a:lnTo>
                  <a:lnTo>
                    <a:pt x="26" y="13"/>
                  </a:lnTo>
                  <a:lnTo>
                    <a:pt x="20" y="15"/>
                  </a:lnTo>
                  <a:lnTo>
                    <a:pt x="16" y="16"/>
                  </a:lnTo>
                  <a:lnTo>
                    <a:pt x="13" y="18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1" y="9"/>
                  </a:lnTo>
                  <a:lnTo>
                    <a:pt x="16" y="2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5" y="15"/>
                  </a:lnTo>
                  <a:lnTo>
                    <a:pt x="57" y="18"/>
                  </a:lnTo>
                  <a:lnTo>
                    <a:pt x="57" y="22"/>
                  </a:lnTo>
                  <a:lnTo>
                    <a:pt x="57" y="29"/>
                  </a:lnTo>
                  <a:lnTo>
                    <a:pt x="57" y="51"/>
                  </a:lnTo>
                  <a:lnTo>
                    <a:pt x="57" y="56"/>
                  </a:lnTo>
                  <a:lnTo>
                    <a:pt x="57" y="60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53" y="76"/>
                  </a:lnTo>
                  <a:close/>
                  <a:moveTo>
                    <a:pt x="37" y="40"/>
                  </a:moveTo>
                  <a:lnTo>
                    <a:pt x="31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18" y="45"/>
                  </a:lnTo>
                  <a:lnTo>
                    <a:pt x="16" y="49"/>
                  </a:lnTo>
                  <a:lnTo>
                    <a:pt x="16" y="53"/>
                  </a:lnTo>
                  <a:lnTo>
                    <a:pt x="18" y="58"/>
                  </a:lnTo>
                  <a:lnTo>
                    <a:pt x="20" y="62"/>
                  </a:lnTo>
                  <a:lnTo>
                    <a:pt x="22" y="64"/>
                  </a:lnTo>
                  <a:lnTo>
                    <a:pt x="27" y="65"/>
                  </a:lnTo>
                  <a:lnTo>
                    <a:pt x="31" y="64"/>
                  </a:lnTo>
                  <a:lnTo>
                    <a:pt x="37" y="62"/>
                  </a:lnTo>
                  <a:lnTo>
                    <a:pt x="40" y="56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29" name="Freeform 69"/>
            <p:cNvSpPr>
              <a:spLocks/>
            </p:cNvSpPr>
            <p:nvPr/>
          </p:nvSpPr>
          <p:spPr bwMode="auto">
            <a:xfrm>
              <a:off x="1263" y="3742"/>
              <a:ext cx="60" cy="75"/>
            </a:xfrm>
            <a:custGeom>
              <a:avLst/>
              <a:gdLst/>
              <a:ahLst/>
              <a:cxnLst>
                <a:cxn ang="0">
                  <a:pos x="43" y="75"/>
                </a:cxn>
                <a:cxn ang="0">
                  <a:pos x="43" y="25"/>
                </a:cxn>
                <a:cxn ang="0">
                  <a:pos x="43" y="20"/>
                </a:cxn>
                <a:cxn ang="0">
                  <a:pos x="41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0" y="15"/>
                </a:cxn>
                <a:cxn ang="0">
                  <a:pos x="24" y="16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2" y="75"/>
                </a:cxn>
                <a:cxn ang="0">
                  <a:pos x="2" y="20"/>
                </a:cxn>
                <a:cxn ang="0">
                  <a:pos x="2" y="15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9"/>
                </a:cxn>
                <a:cxn ang="0">
                  <a:pos x="24" y="4"/>
                </a:cxn>
                <a:cxn ang="0">
                  <a:pos x="32" y="0"/>
                </a:cxn>
                <a:cxn ang="0">
                  <a:pos x="39" y="0"/>
                </a:cxn>
                <a:cxn ang="0">
                  <a:pos x="47" y="0"/>
                </a:cxn>
                <a:cxn ang="0">
                  <a:pos x="52" y="4"/>
                </a:cxn>
                <a:cxn ang="0">
                  <a:pos x="56" y="7"/>
                </a:cxn>
                <a:cxn ang="0">
                  <a:pos x="58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3" y="75"/>
                </a:cxn>
              </a:cxnLst>
              <a:rect l="0" t="0" r="r" b="b"/>
              <a:pathLst>
                <a:path w="60" h="75">
                  <a:moveTo>
                    <a:pt x="43" y="75"/>
                  </a:moveTo>
                  <a:lnTo>
                    <a:pt x="43" y="25"/>
                  </a:lnTo>
                  <a:lnTo>
                    <a:pt x="43" y="20"/>
                  </a:lnTo>
                  <a:lnTo>
                    <a:pt x="41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0" y="15"/>
                  </a:lnTo>
                  <a:lnTo>
                    <a:pt x="24" y="16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2" y="75"/>
                  </a:lnTo>
                  <a:lnTo>
                    <a:pt x="2" y="20"/>
                  </a:lnTo>
                  <a:lnTo>
                    <a:pt x="2" y="15"/>
                  </a:lnTo>
                  <a:lnTo>
                    <a:pt x="2" y="9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24" y="4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2" y="4"/>
                  </a:lnTo>
                  <a:lnTo>
                    <a:pt x="56" y="7"/>
                  </a:lnTo>
                  <a:lnTo>
                    <a:pt x="58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3" y="75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30" name="Rectangle 70"/>
            <p:cNvSpPr>
              <a:spLocks noChangeArrowheads="1"/>
            </p:cNvSpPr>
            <p:nvPr/>
          </p:nvSpPr>
          <p:spPr bwMode="auto">
            <a:xfrm>
              <a:off x="1345" y="3769"/>
              <a:ext cx="33" cy="15"/>
            </a:xfrm>
            <a:prstGeom prst="rect">
              <a:avLst/>
            </a:prstGeom>
            <a:solidFill>
              <a:schemeClr val="tx1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31" name="Freeform 71"/>
            <p:cNvSpPr>
              <a:spLocks noEditPoints="1"/>
            </p:cNvSpPr>
            <p:nvPr/>
          </p:nvSpPr>
          <p:spPr bwMode="auto">
            <a:xfrm>
              <a:off x="1432" y="3742"/>
              <a:ext cx="65" cy="76"/>
            </a:xfrm>
            <a:custGeom>
              <a:avLst/>
              <a:gdLst/>
              <a:ahLst/>
              <a:cxnLst>
                <a:cxn ang="0">
                  <a:pos x="65" y="38"/>
                </a:cxn>
                <a:cxn ang="0">
                  <a:pos x="61" y="58"/>
                </a:cxn>
                <a:cxn ang="0">
                  <a:pos x="50" y="71"/>
                </a:cxn>
                <a:cxn ang="0">
                  <a:pos x="33" y="76"/>
                </a:cxn>
                <a:cxn ang="0">
                  <a:pos x="18" y="73"/>
                </a:cxn>
                <a:cxn ang="0">
                  <a:pos x="9" y="65"/>
                </a:cxn>
                <a:cxn ang="0">
                  <a:pos x="2" y="53"/>
                </a:cxn>
                <a:cxn ang="0">
                  <a:pos x="0" y="38"/>
                </a:cxn>
                <a:cxn ang="0">
                  <a:pos x="4" y="18"/>
                </a:cxn>
                <a:cxn ang="0">
                  <a:pos x="15" y="4"/>
                </a:cxn>
                <a:cxn ang="0">
                  <a:pos x="33" y="0"/>
                </a:cxn>
                <a:cxn ang="0">
                  <a:pos x="46" y="2"/>
                </a:cxn>
                <a:cxn ang="0">
                  <a:pos x="57" y="11"/>
                </a:cxn>
                <a:cxn ang="0">
                  <a:pos x="63" y="22"/>
                </a:cxn>
                <a:cxn ang="0">
                  <a:pos x="65" y="38"/>
                </a:cxn>
                <a:cxn ang="0">
                  <a:pos x="18" y="36"/>
                </a:cxn>
                <a:cxn ang="0">
                  <a:pos x="18" y="45"/>
                </a:cxn>
                <a:cxn ang="0">
                  <a:pos x="20" y="53"/>
                </a:cxn>
                <a:cxn ang="0">
                  <a:pos x="22" y="58"/>
                </a:cxn>
                <a:cxn ang="0">
                  <a:pos x="24" y="62"/>
                </a:cxn>
                <a:cxn ang="0">
                  <a:pos x="28" y="64"/>
                </a:cxn>
                <a:cxn ang="0">
                  <a:pos x="33" y="64"/>
                </a:cxn>
                <a:cxn ang="0">
                  <a:pos x="37" y="64"/>
                </a:cxn>
                <a:cxn ang="0">
                  <a:pos x="41" y="62"/>
                </a:cxn>
                <a:cxn ang="0">
                  <a:pos x="44" y="58"/>
                </a:cxn>
                <a:cxn ang="0">
                  <a:pos x="46" y="53"/>
                </a:cxn>
                <a:cxn ang="0">
                  <a:pos x="48" y="47"/>
                </a:cxn>
                <a:cxn ang="0">
                  <a:pos x="48" y="38"/>
                </a:cxn>
                <a:cxn ang="0">
                  <a:pos x="48" y="29"/>
                </a:cxn>
                <a:cxn ang="0">
                  <a:pos x="46" y="22"/>
                </a:cxn>
                <a:cxn ang="0">
                  <a:pos x="44" y="16"/>
                </a:cxn>
                <a:cxn ang="0">
                  <a:pos x="41" y="15"/>
                </a:cxn>
                <a:cxn ang="0">
                  <a:pos x="37" y="13"/>
                </a:cxn>
                <a:cxn ang="0">
                  <a:pos x="33" y="11"/>
                </a:cxn>
                <a:cxn ang="0">
                  <a:pos x="28" y="13"/>
                </a:cxn>
                <a:cxn ang="0">
                  <a:pos x="22" y="15"/>
                </a:cxn>
                <a:cxn ang="0">
                  <a:pos x="20" y="20"/>
                </a:cxn>
                <a:cxn ang="0">
                  <a:pos x="18" y="27"/>
                </a:cxn>
                <a:cxn ang="0">
                  <a:pos x="18" y="36"/>
                </a:cxn>
              </a:cxnLst>
              <a:rect l="0" t="0" r="r" b="b"/>
              <a:pathLst>
                <a:path w="65" h="76">
                  <a:moveTo>
                    <a:pt x="65" y="38"/>
                  </a:moveTo>
                  <a:lnTo>
                    <a:pt x="61" y="58"/>
                  </a:lnTo>
                  <a:lnTo>
                    <a:pt x="50" y="71"/>
                  </a:lnTo>
                  <a:lnTo>
                    <a:pt x="33" y="76"/>
                  </a:lnTo>
                  <a:lnTo>
                    <a:pt x="18" y="73"/>
                  </a:lnTo>
                  <a:lnTo>
                    <a:pt x="9" y="65"/>
                  </a:lnTo>
                  <a:lnTo>
                    <a:pt x="2" y="53"/>
                  </a:lnTo>
                  <a:lnTo>
                    <a:pt x="0" y="38"/>
                  </a:lnTo>
                  <a:lnTo>
                    <a:pt x="4" y="18"/>
                  </a:lnTo>
                  <a:lnTo>
                    <a:pt x="15" y="4"/>
                  </a:lnTo>
                  <a:lnTo>
                    <a:pt x="33" y="0"/>
                  </a:lnTo>
                  <a:lnTo>
                    <a:pt x="46" y="2"/>
                  </a:lnTo>
                  <a:lnTo>
                    <a:pt x="57" y="11"/>
                  </a:lnTo>
                  <a:lnTo>
                    <a:pt x="63" y="22"/>
                  </a:lnTo>
                  <a:lnTo>
                    <a:pt x="65" y="38"/>
                  </a:lnTo>
                  <a:close/>
                  <a:moveTo>
                    <a:pt x="18" y="36"/>
                  </a:moveTo>
                  <a:lnTo>
                    <a:pt x="18" y="45"/>
                  </a:lnTo>
                  <a:lnTo>
                    <a:pt x="20" y="53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8" y="64"/>
                  </a:lnTo>
                  <a:lnTo>
                    <a:pt x="33" y="64"/>
                  </a:lnTo>
                  <a:lnTo>
                    <a:pt x="37" y="64"/>
                  </a:lnTo>
                  <a:lnTo>
                    <a:pt x="41" y="62"/>
                  </a:lnTo>
                  <a:lnTo>
                    <a:pt x="44" y="58"/>
                  </a:lnTo>
                  <a:lnTo>
                    <a:pt x="46" y="53"/>
                  </a:lnTo>
                  <a:lnTo>
                    <a:pt x="48" y="47"/>
                  </a:lnTo>
                  <a:lnTo>
                    <a:pt x="48" y="38"/>
                  </a:lnTo>
                  <a:lnTo>
                    <a:pt x="48" y="29"/>
                  </a:lnTo>
                  <a:lnTo>
                    <a:pt x="46" y="22"/>
                  </a:lnTo>
                  <a:lnTo>
                    <a:pt x="44" y="16"/>
                  </a:lnTo>
                  <a:lnTo>
                    <a:pt x="41" y="15"/>
                  </a:lnTo>
                  <a:lnTo>
                    <a:pt x="37" y="13"/>
                  </a:lnTo>
                  <a:lnTo>
                    <a:pt x="33" y="11"/>
                  </a:lnTo>
                  <a:lnTo>
                    <a:pt x="28" y="13"/>
                  </a:lnTo>
                  <a:lnTo>
                    <a:pt x="22" y="15"/>
                  </a:lnTo>
                  <a:lnTo>
                    <a:pt x="20" y="20"/>
                  </a:lnTo>
                  <a:lnTo>
                    <a:pt x="18" y="27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32" name="Freeform 72"/>
            <p:cNvSpPr>
              <a:spLocks noEditPoints="1"/>
            </p:cNvSpPr>
            <p:nvPr/>
          </p:nvSpPr>
          <p:spPr bwMode="auto">
            <a:xfrm>
              <a:off x="1514" y="3740"/>
              <a:ext cx="76" cy="104"/>
            </a:xfrm>
            <a:custGeom>
              <a:avLst/>
              <a:gdLst/>
              <a:ahLst/>
              <a:cxnLst>
                <a:cxn ang="0">
                  <a:pos x="59" y="15"/>
                </a:cxn>
                <a:cxn ang="0">
                  <a:pos x="57" y="15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6"/>
                </a:cxn>
                <a:cxn ang="0">
                  <a:pos x="33" y="49"/>
                </a:cxn>
                <a:cxn ang="0">
                  <a:pos x="26" y="53"/>
                </a:cxn>
                <a:cxn ang="0">
                  <a:pos x="24" y="57"/>
                </a:cxn>
                <a:cxn ang="0">
                  <a:pos x="26" y="58"/>
                </a:cxn>
                <a:cxn ang="0">
                  <a:pos x="35" y="58"/>
                </a:cxn>
                <a:cxn ang="0">
                  <a:pos x="48" y="60"/>
                </a:cxn>
                <a:cxn ang="0">
                  <a:pos x="59" y="64"/>
                </a:cxn>
                <a:cxn ang="0">
                  <a:pos x="64" y="73"/>
                </a:cxn>
                <a:cxn ang="0">
                  <a:pos x="63" y="93"/>
                </a:cxn>
                <a:cxn ang="0">
                  <a:pos x="33" y="104"/>
                </a:cxn>
                <a:cxn ang="0">
                  <a:pos x="5" y="95"/>
                </a:cxn>
                <a:cxn ang="0">
                  <a:pos x="1" y="82"/>
                </a:cxn>
                <a:cxn ang="0">
                  <a:pos x="1" y="77"/>
                </a:cxn>
                <a:cxn ang="0">
                  <a:pos x="16" y="77"/>
                </a:cxn>
                <a:cxn ang="0">
                  <a:pos x="16" y="78"/>
                </a:cxn>
                <a:cxn ang="0">
                  <a:pos x="16" y="86"/>
                </a:cxn>
                <a:cxn ang="0">
                  <a:pos x="26" y="91"/>
                </a:cxn>
                <a:cxn ang="0">
                  <a:pos x="38" y="91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3"/>
                </a:cxn>
                <a:cxn ang="0">
                  <a:pos x="37" y="71"/>
                </a:cxn>
                <a:cxn ang="0">
                  <a:pos x="20" y="69"/>
                </a:cxn>
                <a:cxn ang="0">
                  <a:pos x="9" y="67"/>
                </a:cxn>
                <a:cxn ang="0">
                  <a:pos x="5" y="62"/>
                </a:cxn>
                <a:cxn ang="0">
                  <a:pos x="5" y="55"/>
                </a:cxn>
                <a:cxn ang="0">
                  <a:pos x="11" y="49"/>
                </a:cxn>
                <a:cxn ang="0">
                  <a:pos x="18" y="47"/>
                </a:cxn>
                <a:cxn ang="0">
                  <a:pos x="7" y="38"/>
                </a:cxn>
                <a:cxn ang="0">
                  <a:pos x="1" y="26"/>
                </a:cxn>
                <a:cxn ang="0">
                  <a:pos x="5" y="13"/>
                </a:cxn>
                <a:cxn ang="0">
                  <a:pos x="16" y="6"/>
                </a:cxn>
                <a:cxn ang="0">
                  <a:pos x="31" y="2"/>
                </a:cxn>
                <a:cxn ang="0">
                  <a:pos x="44" y="4"/>
                </a:cxn>
                <a:cxn ang="0">
                  <a:pos x="53" y="6"/>
                </a:cxn>
                <a:cxn ang="0">
                  <a:pos x="68" y="0"/>
                </a:cxn>
                <a:cxn ang="0">
                  <a:pos x="72" y="13"/>
                </a:cxn>
                <a:cxn ang="0">
                  <a:pos x="63" y="15"/>
                </a:cxn>
                <a:cxn ang="0">
                  <a:pos x="20" y="31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1"/>
                </a:cxn>
                <a:cxn ang="0">
                  <a:pos x="44" y="20"/>
                </a:cxn>
                <a:cxn ang="0">
                  <a:pos x="37" y="15"/>
                </a:cxn>
                <a:cxn ang="0">
                  <a:pos x="26" y="15"/>
                </a:cxn>
                <a:cxn ang="0">
                  <a:pos x="20" y="20"/>
                </a:cxn>
              </a:cxnLst>
              <a:rect l="0" t="0" r="r" b="b"/>
              <a:pathLst>
                <a:path w="76" h="104">
                  <a:moveTo>
                    <a:pt x="63" y="15"/>
                  </a:moveTo>
                  <a:lnTo>
                    <a:pt x="59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1" y="22"/>
                  </a:lnTo>
                  <a:lnTo>
                    <a:pt x="61" y="27"/>
                  </a:lnTo>
                  <a:lnTo>
                    <a:pt x="61" y="33"/>
                  </a:lnTo>
                  <a:lnTo>
                    <a:pt x="57" y="38"/>
                  </a:lnTo>
                  <a:lnTo>
                    <a:pt x="53" y="42"/>
                  </a:lnTo>
                  <a:lnTo>
                    <a:pt x="48" y="46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1"/>
                  </a:lnTo>
                  <a:lnTo>
                    <a:pt x="26" y="53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9" y="58"/>
                  </a:lnTo>
                  <a:lnTo>
                    <a:pt x="35" y="58"/>
                  </a:lnTo>
                  <a:lnTo>
                    <a:pt x="42" y="58"/>
                  </a:lnTo>
                  <a:lnTo>
                    <a:pt x="48" y="60"/>
                  </a:lnTo>
                  <a:lnTo>
                    <a:pt x="53" y="62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64" y="73"/>
                  </a:lnTo>
                  <a:lnTo>
                    <a:pt x="66" y="80"/>
                  </a:lnTo>
                  <a:lnTo>
                    <a:pt x="63" y="93"/>
                  </a:lnTo>
                  <a:lnTo>
                    <a:pt x="51" y="100"/>
                  </a:lnTo>
                  <a:lnTo>
                    <a:pt x="33" y="104"/>
                  </a:lnTo>
                  <a:lnTo>
                    <a:pt x="16" y="102"/>
                  </a:lnTo>
                  <a:lnTo>
                    <a:pt x="5" y="95"/>
                  </a:lnTo>
                  <a:lnTo>
                    <a:pt x="0" y="84"/>
                  </a:lnTo>
                  <a:lnTo>
                    <a:pt x="1" y="82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16" y="77"/>
                  </a:lnTo>
                  <a:lnTo>
                    <a:pt x="16" y="77"/>
                  </a:lnTo>
                  <a:lnTo>
                    <a:pt x="16" y="78"/>
                  </a:lnTo>
                  <a:lnTo>
                    <a:pt x="16" y="82"/>
                  </a:lnTo>
                  <a:lnTo>
                    <a:pt x="16" y="86"/>
                  </a:lnTo>
                  <a:lnTo>
                    <a:pt x="20" y="89"/>
                  </a:lnTo>
                  <a:lnTo>
                    <a:pt x="26" y="91"/>
                  </a:lnTo>
                  <a:lnTo>
                    <a:pt x="33" y="91"/>
                  </a:lnTo>
                  <a:lnTo>
                    <a:pt x="38" y="91"/>
                  </a:lnTo>
                  <a:lnTo>
                    <a:pt x="44" y="89"/>
                  </a:lnTo>
                  <a:lnTo>
                    <a:pt x="46" y="87"/>
                  </a:lnTo>
                  <a:lnTo>
                    <a:pt x="50" y="84"/>
                  </a:lnTo>
                  <a:lnTo>
                    <a:pt x="50" y="80"/>
                  </a:lnTo>
                  <a:lnTo>
                    <a:pt x="50" y="77"/>
                  </a:lnTo>
                  <a:lnTo>
                    <a:pt x="46" y="73"/>
                  </a:lnTo>
                  <a:lnTo>
                    <a:pt x="42" y="71"/>
                  </a:lnTo>
                  <a:lnTo>
                    <a:pt x="37" y="71"/>
                  </a:lnTo>
                  <a:lnTo>
                    <a:pt x="29" y="71"/>
                  </a:lnTo>
                  <a:lnTo>
                    <a:pt x="20" y="69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5" y="58"/>
                  </a:lnTo>
                  <a:lnTo>
                    <a:pt x="5" y="55"/>
                  </a:lnTo>
                  <a:lnTo>
                    <a:pt x="7" y="53"/>
                  </a:lnTo>
                  <a:lnTo>
                    <a:pt x="11" y="49"/>
                  </a:lnTo>
                  <a:lnTo>
                    <a:pt x="14" y="47"/>
                  </a:lnTo>
                  <a:lnTo>
                    <a:pt x="18" y="47"/>
                  </a:lnTo>
                  <a:lnTo>
                    <a:pt x="11" y="44"/>
                  </a:lnTo>
                  <a:lnTo>
                    <a:pt x="7" y="38"/>
                  </a:lnTo>
                  <a:lnTo>
                    <a:pt x="3" y="33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11" y="9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61" y="4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3"/>
                  </a:lnTo>
                  <a:lnTo>
                    <a:pt x="66" y="15"/>
                  </a:lnTo>
                  <a:lnTo>
                    <a:pt x="63" y="15"/>
                  </a:lnTo>
                  <a:close/>
                  <a:moveTo>
                    <a:pt x="18" y="26"/>
                  </a:moveTo>
                  <a:lnTo>
                    <a:pt x="20" y="31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5"/>
                  </a:lnTo>
                  <a:lnTo>
                    <a:pt x="44" y="31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0" y="17"/>
                  </a:lnTo>
                  <a:lnTo>
                    <a:pt x="37" y="15"/>
                  </a:lnTo>
                  <a:lnTo>
                    <a:pt x="31" y="13"/>
                  </a:lnTo>
                  <a:lnTo>
                    <a:pt x="26" y="15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43433" name="Rectangle 73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67206DAD-C014-48A1-B823-B542D0ABBC2B}" type="slidenum">
              <a:rPr lang="nb-NO" sz="1400"/>
              <a:pPr algn="r"/>
              <a:t>2</a:t>
            </a:fld>
            <a:endParaRPr lang="nb-NO" sz="1400"/>
          </a:p>
        </p:txBody>
      </p:sp>
      <p:pic>
        <p:nvPicPr>
          <p:cNvPr id="143434" name="Picture 74" descr="18022009114127-a-l%C3%B8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05038"/>
            <a:ext cx="4117975" cy="2074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55DB17-6847-4DA4-AFA9-2EBC875C3534}" type="slidenum">
              <a:rPr lang="nb-NO"/>
              <a:pPr/>
              <a:t>20</a:t>
            </a:fld>
            <a:endParaRPr lang="nb-NO"/>
          </a:p>
        </p:txBody>
      </p:sp>
      <p:grpSp>
        <p:nvGrpSpPr>
          <p:cNvPr id="163842" name="Group 2"/>
          <p:cNvGrpSpPr>
            <a:grpSpLocks/>
          </p:cNvGrpSpPr>
          <p:nvPr/>
        </p:nvGrpSpPr>
        <p:grpSpPr bwMode="auto">
          <a:xfrm>
            <a:off x="1588" y="-3175"/>
            <a:ext cx="9142412" cy="6861175"/>
            <a:chOff x="0" y="-2"/>
            <a:chExt cx="5760" cy="1136"/>
          </a:xfrm>
        </p:grpSpPr>
        <p:sp>
          <p:nvSpPr>
            <p:cNvPr id="1638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63844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63845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46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47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48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49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0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1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2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3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4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5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6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7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8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59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0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1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2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3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4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5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6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7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3868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63869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63870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1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2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3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4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5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6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7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8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3879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6388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Saksbehandling av tiltaket etter plan- og bygningsloven</a:t>
            </a:r>
          </a:p>
        </p:txBody>
      </p:sp>
      <p:sp>
        <p:nvSpPr>
          <p:cNvPr id="163881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63882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63883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63884" name="Text Box 44"/>
          <p:cNvSpPr txBox="1">
            <a:spLocks noChangeArrowheads="1"/>
          </p:cNvSpPr>
          <p:nvPr/>
        </p:nvSpPr>
        <p:spPr bwMode="auto">
          <a:xfrm>
            <a:off x="547688" y="1700213"/>
            <a:ext cx="85963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163885" name="Text Box 45"/>
          <p:cNvSpPr txBox="1">
            <a:spLocks noChangeArrowheads="1"/>
          </p:cNvSpPr>
          <p:nvPr/>
        </p:nvSpPr>
        <p:spPr bwMode="auto">
          <a:xfrm>
            <a:off x="1403350" y="2060575"/>
            <a:ext cx="67691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 sz="1800"/>
              <a:t>Saksbehandling etter PBL kan starte når kommunen har gitt tillatelse etter markaloven.</a:t>
            </a:r>
          </a:p>
          <a:p>
            <a:pPr algn="l"/>
            <a:endParaRPr lang="nb-NO" sz="1800"/>
          </a:p>
          <a:p>
            <a:pPr algn="l"/>
            <a:r>
              <a:rPr lang="nb-NO" sz="1800"/>
              <a:t>Fullstendig søknadsdokumentasjon etter PBL må foreligge</a:t>
            </a:r>
          </a:p>
          <a:p>
            <a:pPr algn="l"/>
            <a:endParaRPr lang="nb-NO" sz="1800"/>
          </a:p>
          <a:p>
            <a:pPr algn="l"/>
            <a:r>
              <a:rPr lang="nb-NO" sz="1800"/>
              <a:t>Oslo kommunes del av marka er i kommunedelplan for "Oslos del av marka" lagt ut til landbruks-, natur- og friluftsområde (LNF). </a:t>
            </a:r>
          </a:p>
          <a:p>
            <a:pPr algn="l"/>
            <a:endParaRPr lang="nb-NO" sz="1800"/>
          </a:p>
          <a:p>
            <a:pPr algn="l"/>
            <a:r>
              <a:rPr lang="nb-NO" sz="1800"/>
              <a:t>Stort sett alle tiltak i Oslomarka vil være i strid med LNF-formålet. Det er derfor viktig å påse at dispensasjon etter pbl. vedrørende arealbruk er omsøkt, nabovarslet og begrunnet. </a:t>
            </a:r>
            <a:br>
              <a:rPr lang="nb-NO" sz="1800"/>
            </a:br>
            <a:endParaRPr lang="nb-NO" sz="1800"/>
          </a:p>
          <a:p>
            <a:pPr algn="l"/>
            <a:r>
              <a:rPr lang="nb-NO" sz="1800"/>
              <a:t>Før vedtaket fattes skal det foreligge uttalelser/tillatelser fra Vann- og avløpsetaten, Landbrukskontoret, Bydel og Byantikvaren. </a:t>
            </a:r>
          </a:p>
          <a:p>
            <a:endParaRPr lang="nb-NO" sz="1800"/>
          </a:p>
        </p:txBody>
      </p:sp>
      <p:sp>
        <p:nvSpPr>
          <p:cNvPr id="163886" name="Rectangle 46"/>
          <p:cNvSpPr>
            <a:spLocks noChangeArrowheads="1"/>
          </p:cNvSpPr>
          <p:nvPr/>
        </p:nvSpPr>
        <p:spPr bwMode="auto">
          <a:xfrm>
            <a:off x="1116013" y="1671638"/>
            <a:ext cx="712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02149-D81A-4E47-AB5D-21F4D98290DE}" type="slidenum">
              <a:rPr lang="nb-NO"/>
              <a:pPr/>
              <a:t>21</a:t>
            </a:fld>
            <a:endParaRPr lang="nb-NO"/>
          </a:p>
        </p:txBody>
      </p:sp>
      <p:grpSp>
        <p:nvGrpSpPr>
          <p:cNvPr id="164866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64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64868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64869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0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1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2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3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4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5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6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7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8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79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0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1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2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3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4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5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6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7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8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89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90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91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64892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64893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64894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895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896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897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898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899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900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901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902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4903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64904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Klage på markavedtak (§16)</a:t>
            </a:r>
          </a:p>
        </p:txBody>
      </p:sp>
      <p:sp>
        <p:nvSpPr>
          <p:cNvPr id="164905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64906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64907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64908" name="Text Box 44"/>
          <p:cNvSpPr txBox="1">
            <a:spLocks noChangeArrowheads="1"/>
          </p:cNvSpPr>
          <p:nvPr/>
        </p:nvSpPr>
        <p:spPr bwMode="auto">
          <a:xfrm>
            <a:off x="547688" y="1700213"/>
            <a:ext cx="85963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164909" name="Text Box 45"/>
          <p:cNvSpPr txBox="1">
            <a:spLocks noChangeArrowheads="1"/>
          </p:cNvSpPr>
          <p:nvPr/>
        </p:nvSpPr>
        <p:spPr bwMode="auto">
          <a:xfrm>
            <a:off x="1403350" y="1412875"/>
            <a:ext cx="6126163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 b="1" i="1"/>
          </a:p>
          <a:p>
            <a:pPr algn="l"/>
            <a:r>
              <a:rPr lang="nb-NO" sz="1800"/>
              <a:t>Fylkesmannen i Oslo og Akershus er klageinstans for kommunens vedtak etter denne loven. </a:t>
            </a:r>
          </a:p>
          <a:p>
            <a:pPr algn="l"/>
            <a:endParaRPr lang="nb-NO" sz="1800"/>
          </a:p>
          <a:p>
            <a:pPr algn="l"/>
            <a:r>
              <a:rPr lang="nb-NO" sz="1800"/>
              <a:t>Dersom tiltaket i tillegg forutsetter dispensasjon fra plan etter plan- og bygningsloven skal klagen oversendes Byutviklingskomiteen før den sendes til fylkesmannen. </a:t>
            </a:r>
          </a:p>
          <a:p>
            <a:pPr algn="l"/>
            <a:endParaRPr lang="nb-NO" sz="1800"/>
          </a:p>
          <a:p>
            <a:pPr algn="l"/>
            <a:r>
              <a:rPr lang="nb-NO" sz="1800"/>
              <a:t>Organisasjoner som har friluftsliv, idrett, naturvern eller kulturvern som formål kan påklage vedtak fattet av kommunen etter § 5, § 7 første ledd, § 9 og § 10. </a:t>
            </a:r>
          </a:p>
          <a:p>
            <a:pPr algn="l"/>
            <a:endParaRPr lang="nb-NO" sz="1800"/>
          </a:p>
          <a:p>
            <a:pPr algn="l"/>
            <a:r>
              <a:rPr lang="nb-NO" sz="1800"/>
              <a:t>Ellers gjelder reglene om klage i forvaltningsloven tilsvarende.</a:t>
            </a:r>
          </a:p>
          <a:p>
            <a:pPr algn="l"/>
            <a:r>
              <a:rPr lang="nb-NO" sz="1800"/>
              <a:t/>
            </a:r>
            <a:br>
              <a:rPr lang="nb-NO" sz="1800"/>
            </a:br>
            <a:endParaRPr lang="nb-NO" sz="1800"/>
          </a:p>
          <a:p>
            <a:endParaRPr lang="nb-NO"/>
          </a:p>
        </p:txBody>
      </p:sp>
      <p:sp>
        <p:nvSpPr>
          <p:cNvPr id="164910" name="Rectangle 46"/>
          <p:cNvSpPr>
            <a:spLocks noChangeArrowheads="1"/>
          </p:cNvSpPr>
          <p:nvPr/>
        </p:nvSpPr>
        <p:spPr bwMode="auto">
          <a:xfrm>
            <a:off x="1116013" y="1341438"/>
            <a:ext cx="712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/>
          </a:p>
        </p:txBody>
      </p:sp>
      <p:sp>
        <p:nvSpPr>
          <p:cNvPr id="164911" name="Rectangle 47"/>
          <p:cNvSpPr>
            <a:spLocks noChangeArrowheads="1"/>
          </p:cNvSpPr>
          <p:nvPr/>
        </p:nvSpPr>
        <p:spPr bwMode="auto">
          <a:xfrm>
            <a:off x="1042988" y="2276475"/>
            <a:ext cx="712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/>
          </a:p>
        </p:txBody>
      </p:sp>
      <p:pic>
        <p:nvPicPr>
          <p:cNvPr id="164912" name="Picture 48" descr="Klage-til-PFU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5084763"/>
            <a:ext cx="2049463" cy="105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B802CF-F90D-42AA-B1C9-0C2B6D63FD07}" type="slidenum">
              <a:rPr lang="nb-NO"/>
              <a:pPr/>
              <a:t>3</a:t>
            </a:fld>
            <a:endParaRPr lang="nb-NO"/>
          </a:p>
        </p:txBody>
      </p:sp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33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33124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33125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26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27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28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29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0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1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2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3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4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5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6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7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8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39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0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1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2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3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4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5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6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7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3148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33149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33150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1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2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3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4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5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6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7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8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3159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3316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Forholdet mellom plan- og bygningsloven og markaloven</a:t>
            </a:r>
          </a:p>
        </p:txBody>
      </p:sp>
      <p:sp>
        <p:nvSpPr>
          <p:cNvPr id="133161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</a:p>
          <a:p>
            <a:pPr>
              <a:buFontTx/>
              <a:buNone/>
            </a:pPr>
            <a:r>
              <a:rPr lang="nb-NO"/>
              <a:t>	</a:t>
            </a:r>
            <a:r>
              <a:rPr lang="nb-NO" sz="2000"/>
              <a:t>Bygge- og anleggstiltak i marka skal først avgjøres etter markaloven før det kan gjennomføres ordinær saksbehandling etter plan- og bygningsloven. </a:t>
            </a:r>
          </a:p>
          <a:p>
            <a:pPr>
              <a:buFontTx/>
              <a:buNone/>
            </a:pPr>
            <a:endParaRPr lang="nb-NO" sz="2000"/>
          </a:p>
          <a:p>
            <a:pPr>
              <a:buFontTx/>
              <a:buNone/>
            </a:pPr>
            <a:r>
              <a:rPr lang="nb-NO" sz="2000"/>
              <a:t>	Plan- og bygningslovens byggesaksbestemmelser er subsidiære i forhold til markalovens byggeforbud og særskilte krav.</a:t>
            </a:r>
          </a:p>
          <a:p>
            <a:endParaRPr lang="nb-NO" sz="2000"/>
          </a:p>
          <a:p>
            <a:endParaRPr lang="nb-NO" sz="18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641618-AA68-4306-8807-903005DC375C}" type="slidenum">
              <a:rPr lang="nb-NO"/>
              <a:pPr/>
              <a:t>4</a:t>
            </a:fld>
            <a:endParaRPr lang="nb-NO"/>
          </a:p>
        </p:txBody>
      </p:sp>
      <p:grpSp>
        <p:nvGrpSpPr>
          <p:cNvPr id="134146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34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34148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34149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0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1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2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3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4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5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6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7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8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59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0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1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2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3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4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5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6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7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8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69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70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71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34172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34173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34174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75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76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77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78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79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80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81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82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34183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34184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Forholdet mellom plan- og bygningsloven og markaloven</a:t>
            </a:r>
          </a:p>
        </p:txBody>
      </p:sp>
      <p:sp>
        <p:nvSpPr>
          <p:cNvPr id="134185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34186" name="Rectangle 42"/>
          <p:cNvSpPr>
            <a:spLocks noChangeArrowheads="1"/>
          </p:cNvSpPr>
          <p:nvPr/>
        </p:nvSpPr>
        <p:spPr bwMode="auto">
          <a:xfrm>
            <a:off x="971550" y="1557338"/>
            <a:ext cx="75596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 sz="2000"/>
          </a:p>
          <a:p>
            <a:pPr algn="l"/>
            <a:r>
              <a:rPr lang="nb-NO" sz="2000"/>
              <a:t>Det er kun nødvendig å sende èn søknad, selv om kommunen både må behandle tiltaket etter markaloven og plan- og bygningsloven. </a:t>
            </a:r>
          </a:p>
          <a:p>
            <a:pPr algn="l"/>
            <a:endParaRPr lang="nb-NO" sz="2000"/>
          </a:p>
          <a:p>
            <a:pPr algn="l"/>
            <a:endParaRPr lang="nb-NO" sz="2000"/>
          </a:p>
          <a:p>
            <a:pPr algn="l"/>
            <a:r>
              <a:rPr lang="nb-NO" sz="2000"/>
              <a:t>Den som søker om tillatelse trenger ikke å sende inn full byggesak for å få behandlet tiltaket etter markaloven. </a:t>
            </a:r>
          </a:p>
          <a:p>
            <a:pPr algn="l"/>
            <a:endParaRPr lang="nb-NO" sz="2000"/>
          </a:p>
          <a:p>
            <a:pPr algn="l"/>
            <a:endParaRPr lang="nb-NO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61796" name="Picture 4" descr="Bild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61175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00113" y="188913"/>
            <a:ext cx="7772400" cy="1470025"/>
          </a:xfrm>
          <a:noFill/>
          <a:ln/>
        </p:spPr>
        <p:txBody>
          <a:bodyPr/>
          <a:lstStyle/>
          <a:p>
            <a:r>
              <a:rPr lang="nb-NO" sz="2800" b="1"/>
              <a:t>MARKALOVEN</a:t>
            </a:r>
            <a:br>
              <a:rPr lang="nb-NO" sz="2800" b="1"/>
            </a:br>
            <a:r>
              <a:rPr lang="nb-NO" sz="2800" b="1"/>
              <a:t>Lovens formål (§ 1) </a:t>
            </a:r>
            <a:br>
              <a:rPr lang="nb-NO" sz="2800" b="1"/>
            </a:br>
            <a:endParaRPr lang="nb-NO" sz="2800" b="1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341438"/>
            <a:ext cx="7273925" cy="1296987"/>
          </a:xfrm>
          <a:noFill/>
          <a:ln/>
        </p:spPr>
        <p:txBody>
          <a:bodyPr/>
          <a:lstStyle/>
          <a:p>
            <a:pPr algn="l"/>
            <a:r>
              <a:rPr lang="nb-NO" sz="2000" i="1"/>
              <a:t>”Formålet med loven er å fremme og tilrettelegge for friluftsliv, naturopplevelse og idrett. Loven skal sikre Markas grenser og bevare et rikt og variert landskap og natur- og kulturmiljø med kulturminner.</a:t>
            </a:r>
          </a:p>
          <a:p>
            <a:pPr algn="l"/>
            <a:r>
              <a:rPr lang="nb-NO" sz="2000" i="1"/>
              <a:t>Det skal samtidig tas hensyn til bærekraftig bruk til andre formål”. </a:t>
            </a:r>
          </a:p>
        </p:txBody>
      </p:sp>
      <p:grpSp>
        <p:nvGrpSpPr>
          <p:cNvPr id="161799" name="Group 7"/>
          <p:cNvGrpSpPr>
            <a:grpSpLocks/>
          </p:cNvGrpSpPr>
          <p:nvPr/>
        </p:nvGrpSpPr>
        <p:grpSpPr bwMode="auto">
          <a:xfrm>
            <a:off x="1008063" y="5778500"/>
            <a:ext cx="2263775" cy="557213"/>
            <a:chOff x="635" y="3640"/>
            <a:chExt cx="1426" cy="351"/>
          </a:xfrm>
        </p:grpSpPr>
        <p:sp>
          <p:nvSpPr>
            <p:cNvPr id="161800" name="Rectangle 8"/>
            <p:cNvSpPr>
              <a:spLocks noChangeArrowheads="1"/>
            </p:cNvSpPr>
            <p:nvPr/>
          </p:nvSpPr>
          <p:spPr bwMode="auto">
            <a:xfrm>
              <a:off x="635" y="3640"/>
              <a:ext cx="337" cy="33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1" name="Rectangle 9"/>
            <p:cNvSpPr>
              <a:spLocks noChangeArrowheads="1"/>
            </p:cNvSpPr>
            <p:nvPr/>
          </p:nvSpPr>
          <p:spPr bwMode="auto">
            <a:xfrm>
              <a:off x="941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2" name="Rectangle 10"/>
            <p:cNvSpPr>
              <a:spLocks noChangeArrowheads="1"/>
            </p:cNvSpPr>
            <p:nvPr/>
          </p:nvSpPr>
          <p:spPr bwMode="auto">
            <a:xfrm>
              <a:off x="898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3" name="Rectangle 11"/>
            <p:cNvSpPr>
              <a:spLocks noChangeArrowheads="1"/>
            </p:cNvSpPr>
            <p:nvPr/>
          </p:nvSpPr>
          <p:spPr bwMode="auto">
            <a:xfrm>
              <a:off x="855" y="3651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4" name="Rectangle 12"/>
            <p:cNvSpPr>
              <a:spLocks noChangeArrowheads="1"/>
            </p:cNvSpPr>
            <p:nvPr/>
          </p:nvSpPr>
          <p:spPr bwMode="auto">
            <a:xfrm>
              <a:off x="814" y="3651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5" name="Rectangle 13"/>
            <p:cNvSpPr>
              <a:spLocks noChangeArrowheads="1"/>
            </p:cNvSpPr>
            <p:nvPr/>
          </p:nvSpPr>
          <p:spPr bwMode="auto">
            <a:xfrm>
              <a:off x="772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6" name="Rectangle 14"/>
            <p:cNvSpPr>
              <a:spLocks noChangeArrowheads="1"/>
            </p:cNvSpPr>
            <p:nvPr/>
          </p:nvSpPr>
          <p:spPr bwMode="auto">
            <a:xfrm>
              <a:off x="941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7" name="Rectangle 15"/>
            <p:cNvSpPr>
              <a:spLocks noChangeArrowheads="1"/>
            </p:cNvSpPr>
            <p:nvPr/>
          </p:nvSpPr>
          <p:spPr bwMode="auto">
            <a:xfrm>
              <a:off x="898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8" name="Rectangle 16"/>
            <p:cNvSpPr>
              <a:spLocks noChangeArrowheads="1"/>
            </p:cNvSpPr>
            <p:nvPr/>
          </p:nvSpPr>
          <p:spPr bwMode="auto">
            <a:xfrm>
              <a:off x="855" y="3693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09" name="Rectangle 17"/>
            <p:cNvSpPr>
              <a:spLocks noChangeArrowheads="1"/>
            </p:cNvSpPr>
            <p:nvPr/>
          </p:nvSpPr>
          <p:spPr bwMode="auto">
            <a:xfrm>
              <a:off x="814" y="3693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0" name="Rectangle 18"/>
            <p:cNvSpPr>
              <a:spLocks noChangeArrowheads="1"/>
            </p:cNvSpPr>
            <p:nvPr/>
          </p:nvSpPr>
          <p:spPr bwMode="auto">
            <a:xfrm>
              <a:off x="772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1" name="Rectangle 19"/>
            <p:cNvSpPr>
              <a:spLocks noChangeArrowheads="1"/>
            </p:cNvSpPr>
            <p:nvPr/>
          </p:nvSpPr>
          <p:spPr bwMode="auto">
            <a:xfrm>
              <a:off x="941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898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3" name="Rectangle 21"/>
            <p:cNvSpPr>
              <a:spLocks noChangeArrowheads="1"/>
            </p:cNvSpPr>
            <p:nvPr/>
          </p:nvSpPr>
          <p:spPr bwMode="auto">
            <a:xfrm>
              <a:off x="855" y="3733"/>
              <a:ext cx="22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4" name="Rectangle 22"/>
            <p:cNvSpPr>
              <a:spLocks noChangeArrowheads="1"/>
            </p:cNvSpPr>
            <p:nvPr/>
          </p:nvSpPr>
          <p:spPr bwMode="auto">
            <a:xfrm>
              <a:off x="814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5" name="Rectangle 23"/>
            <p:cNvSpPr>
              <a:spLocks noChangeArrowheads="1"/>
            </p:cNvSpPr>
            <p:nvPr/>
          </p:nvSpPr>
          <p:spPr bwMode="auto">
            <a:xfrm>
              <a:off x="772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6" name="Rectangle 24"/>
            <p:cNvSpPr>
              <a:spLocks noChangeArrowheads="1"/>
            </p:cNvSpPr>
            <p:nvPr/>
          </p:nvSpPr>
          <p:spPr bwMode="auto">
            <a:xfrm>
              <a:off x="688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7" name="Rectangle 25"/>
            <p:cNvSpPr>
              <a:spLocks noChangeArrowheads="1"/>
            </p:cNvSpPr>
            <p:nvPr/>
          </p:nvSpPr>
          <p:spPr bwMode="auto">
            <a:xfrm>
              <a:off x="646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8" name="Rectangle 26"/>
            <p:cNvSpPr>
              <a:spLocks noChangeArrowheads="1"/>
            </p:cNvSpPr>
            <p:nvPr/>
          </p:nvSpPr>
          <p:spPr bwMode="auto">
            <a:xfrm>
              <a:off x="941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19" name="Rectangle 27"/>
            <p:cNvSpPr>
              <a:spLocks noChangeArrowheads="1"/>
            </p:cNvSpPr>
            <p:nvPr/>
          </p:nvSpPr>
          <p:spPr bwMode="auto">
            <a:xfrm>
              <a:off x="898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0" name="Rectangle 28"/>
            <p:cNvSpPr>
              <a:spLocks noChangeArrowheads="1"/>
            </p:cNvSpPr>
            <p:nvPr/>
          </p:nvSpPr>
          <p:spPr bwMode="auto">
            <a:xfrm>
              <a:off x="855" y="3775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1" name="Rectangle 29"/>
            <p:cNvSpPr>
              <a:spLocks noChangeArrowheads="1"/>
            </p:cNvSpPr>
            <p:nvPr/>
          </p:nvSpPr>
          <p:spPr bwMode="auto">
            <a:xfrm>
              <a:off x="688" y="3775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2" name="Rectangle 30"/>
            <p:cNvSpPr>
              <a:spLocks noChangeArrowheads="1"/>
            </p:cNvSpPr>
            <p:nvPr/>
          </p:nvSpPr>
          <p:spPr bwMode="auto">
            <a:xfrm>
              <a:off x="646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3" name="Rectangle 31"/>
            <p:cNvSpPr>
              <a:spLocks noChangeArrowheads="1"/>
            </p:cNvSpPr>
            <p:nvPr/>
          </p:nvSpPr>
          <p:spPr bwMode="auto">
            <a:xfrm>
              <a:off x="941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4" name="Rectangle 32"/>
            <p:cNvSpPr>
              <a:spLocks noChangeArrowheads="1"/>
            </p:cNvSpPr>
            <p:nvPr/>
          </p:nvSpPr>
          <p:spPr bwMode="auto">
            <a:xfrm>
              <a:off x="898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5" name="Rectangle 33"/>
            <p:cNvSpPr>
              <a:spLocks noChangeArrowheads="1"/>
            </p:cNvSpPr>
            <p:nvPr/>
          </p:nvSpPr>
          <p:spPr bwMode="auto">
            <a:xfrm>
              <a:off x="855" y="3817"/>
              <a:ext cx="22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6" name="Rectangle 34"/>
            <p:cNvSpPr>
              <a:spLocks noChangeArrowheads="1"/>
            </p:cNvSpPr>
            <p:nvPr/>
          </p:nvSpPr>
          <p:spPr bwMode="auto">
            <a:xfrm>
              <a:off x="941" y="3856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7" name="Rectangle 35"/>
            <p:cNvSpPr>
              <a:spLocks noChangeArrowheads="1"/>
            </p:cNvSpPr>
            <p:nvPr/>
          </p:nvSpPr>
          <p:spPr bwMode="auto">
            <a:xfrm>
              <a:off x="898" y="3898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8" name="Rectangle 36"/>
            <p:cNvSpPr>
              <a:spLocks noChangeArrowheads="1"/>
            </p:cNvSpPr>
            <p:nvPr/>
          </p:nvSpPr>
          <p:spPr bwMode="auto">
            <a:xfrm>
              <a:off x="941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29" name="Rectangle 37"/>
            <p:cNvSpPr>
              <a:spLocks noChangeArrowheads="1"/>
            </p:cNvSpPr>
            <p:nvPr/>
          </p:nvSpPr>
          <p:spPr bwMode="auto">
            <a:xfrm>
              <a:off x="898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0" name="Rectangle 38"/>
            <p:cNvSpPr>
              <a:spLocks noChangeArrowheads="1"/>
            </p:cNvSpPr>
            <p:nvPr/>
          </p:nvSpPr>
          <p:spPr bwMode="auto">
            <a:xfrm>
              <a:off x="646" y="3651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1" name="Rectangle 39"/>
            <p:cNvSpPr>
              <a:spLocks noChangeArrowheads="1"/>
            </p:cNvSpPr>
            <p:nvPr/>
          </p:nvSpPr>
          <p:spPr bwMode="auto">
            <a:xfrm>
              <a:off x="646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2" name="Rectangle 40"/>
            <p:cNvSpPr>
              <a:spLocks noChangeArrowheads="1"/>
            </p:cNvSpPr>
            <p:nvPr/>
          </p:nvSpPr>
          <p:spPr bwMode="auto">
            <a:xfrm>
              <a:off x="729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3" name="Rectangle 41"/>
            <p:cNvSpPr>
              <a:spLocks noChangeArrowheads="1"/>
            </p:cNvSpPr>
            <p:nvPr/>
          </p:nvSpPr>
          <p:spPr bwMode="auto">
            <a:xfrm>
              <a:off x="814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4" name="Rectangle 42"/>
            <p:cNvSpPr>
              <a:spLocks noChangeArrowheads="1"/>
            </p:cNvSpPr>
            <p:nvPr/>
          </p:nvSpPr>
          <p:spPr bwMode="auto">
            <a:xfrm>
              <a:off x="646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5" name="Rectangle 43"/>
            <p:cNvSpPr>
              <a:spLocks noChangeArrowheads="1"/>
            </p:cNvSpPr>
            <p:nvPr/>
          </p:nvSpPr>
          <p:spPr bwMode="auto">
            <a:xfrm>
              <a:off x="729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6" name="Freeform 44"/>
            <p:cNvSpPr>
              <a:spLocks/>
            </p:cNvSpPr>
            <p:nvPr/>
          </p:nvSpPr>
          <p:spPr bwMode="auto">
            <a:xfrm>
              <a:off x="718" y="3651"/>
              <a:ext cx="243" cy="271"/>
            </a:xfrm>
            <a:custGeom>
              <a:avLst/>
              <a:gdLst/>
              <a:ahLst/>
              <a:cxnLst>
                <a:cxn ang="0">
                  <a:pos x="41" y="147"/>
                </a:cxn>
                <a:cxn ang="0">
                  <a:pos x="69" y="144"/>
                </a:cxn>
                <a:cxn ang="0">
                  <a:pos x="91" y="142"/>
                </a:cxn>
                <a:cxn ang="0">
                  <a:pos x="102" y="149"/>
                </a:cxn>
                <a:cxn ang="0">
                  <a:pos x="104" y="162"/>
                </a:cxn>
                <a:cxn ang="0">
                  <a:pos x="104" y="185"/>
                </a:cxn>
                <a:cxn ang="0">
                  <a:pos x="119" y="213"/>
                </a:cxn>
                <a:cxn ang="0">
                  <a:pos x="145" y="224"/>
                </a:cxn>
                <a:cxn ang="0">
                  <a:pos x="174" y="227"/>
                </a:cxn>
                <a:cxn ang="0">
                  <a:pos x="197" y="236"/>
                </a:cxn>
                <a:cxn ang="0">
                  <a:pos x="208" y="245"/>
                </a:cxn>
                <a:cxn ang="0">
                  <a:pos x="243" y="271"/>
                </a:cxn>
                <a:cxn ang="0">
                  <a:pos x="236" y="244"/>
                </a:cxn>
                <a:cxn ang="0">
                  <a:pos x="221" y="231"/>
                </a:cxn>
                <a:cxn ang="0">
                  <a:pos x="202" y="216"/>
                </a:cxn>
                <a:cxn ang="0">
                  <a:pos x="171" y="207"/>
                </a:cxn>
                <a:cxn ang="0">
                  <a:pos x="152" y="205"/>
                </a:cxn>
                <a:cxn ang="0">
                  <a:pos x="137" y="202"/>
                </a:cxn>
                <a:cxn ang="0">
                  <a:pos x="126" y="193"/>
                </a:cxn>
                <a:cxn ang="0">
                  <a:pos x="124" y="180"/>
                </a:cxn>
                <a:cxn ang="0">
                  <a:pos x="124" y="158"/>
                </a:cxn>
                <a:cxn ang="0">
                  <a:pos x="111" y="131"/>
                </a:cxn>
                <a:cxn ang="0">
                  <a:pos x="87" y="122"/>
                </a:cxn>
                <a:cxn ang="0">
                  <a:pos x="63" y="126"/>
                </a:cxn>
                <a:cxn ang="0">
                  <a:pos x="48" y="129"/>
                </a:cxn>
                <a:cxn ang="0">
                  <a:pos x="35" y="127"/>
                </a:cxn>
                <a:cxn ang="0">
                  <a:pos x="24" y="118"/>
                </a:cxn>
                <a:cxn ang="0">
                  <a:pos x="20" y="97"/>
                </a:cxn>
                <a:cxn ang="0">
                  <a:pos x="28" y="67"/>
                </a:cxn>
                <a:cxn ang="0">
                  <a:pos x="35" y="44"/>
                </a:cxn>
                <a:cxn ang="0">
                  <a:pos x="39" y="17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35"/>
                </a:cxn>
                <a:cxn ang="0">
                  <a:pos x="9" y="62"/>
                </a:cxn>
                <a:cxn ang="0">
                  <a:pos x="0" y="98"/>
                </a:cxn>
                <a:cxn ang="0">
                  <a:pos x="11" y="135"/>
                </a:cxn>
              </a:cxnLst>
              <a:rect l="0" t="0" r="r" b="b"/>
              <a:pathLst>
                <a:path w="243" h="271">
                  <a:moveTo>
                    <a:pt x="26" y="146"/>
                  </a:moveTo>
                  <a:lnTo>
                    <a:pt x="41" y="147"/>
                  </a:lnTo>
                  <a:lnTo>
                    <a:pt x="54" y="147"/>
                  </a:lnTo>
                  <a:lnTo>
                    <a:pt x="69" y="144"/>
                  </a:lnTo>
                  <a:lnTo>
                    <a:pt x="82" y="142"/>
                  </a:lnTo>
                  <a:lnTo>
                    <a:pt x="91" y="142"/>
                  </a:lnTo>
                  <a:lnTo>
                    <a:pt x="98" y="146"/>
                  </a:lnTo>
                  <a:lnTo>
                    <a:pt x="102" y="149"/>
                  </a:lnTo>
                  <a:lnTo>
                    <a:pt x="104" y="156"/>
                  </a:lnTo>
                  <a:lnTo>
                    <a:pt x="104" y="162"/>
                  </a:lnTo>
                  <a:lnTo>
                    <a:pt x="104" y="171"/>
                  </a:lnTo>
                  <a:lnTo>
                    <a:pt x="104" y="185"/>
                  </a:lnTo>
                  <a:lnTo>
                    <a:pt x="108" y="200"/>
                  </a:lnTo>
                  <a:lnTo>
                    <a:pt x="119" y="213"/>
                  </a:lnTo>
                  <a:lnTo>
                    <a:pt x="132" y="220"/>
                  </a:lnTo>
                  <a:lnTo>
                    <a:pt x="145" y="224"/>
                  </a:lnTo>
                  <a:lnTo>
                    <a:pt x="158" y="225"/>
                  </a:lnTo>
                  <a:lnTo>
                    <a:pt x="174" y="227"/>
                  </a:lnTo>
                  <a:lnTo>
                    <a:pt x="193" y="234"/>
                  </a:lnTo>
                  <a:lnTo>
                    <a:pt x="197" y="236"/>
                  </a:lnTo>
                  <a:lnTo>
                    <a:pt x="202" y="242"/>
                  </a:lnTo>
                  <a:lnTo>
                    <a:pt x="208" y="245"/>
                  </a:lnTo>
                  <a:lnTo>
                    <a:pt x="224" y="260"/>
                  </a:lnTo>
                  <a:lnTo>
                    <a:pt x="243" y="271"/>
                  </a:lnTo>
                  <a:lnTo>
                    <a:pt x="243" y="249"/>
                  </a:lnTo>
                  <a:lnTo>
                    <a:pt x="236" y="244"/>
                  </a:lnTo>
                  <a:lnTo>
                    <a:pt x="228" y="238"/>
                  </a:lnTo>
                  <a:lnTo>
                    <a:pt x="221" y="231"/>
                  </a:lnTo>
                  <a:lnTo>
                    <a:pt x="211" y="224"/>
                  </a:lnTo>
                  <a:lnTo>
                    <a:pt x="202" y="216"/>
                  </a:lnTo>
                  <a:lnTo>
                    <a:pt x="185" y="211"/>
                  </a:lnTo>
                  <a:lnTo>
                    <a:pt x="171" y="207"/>
                  </a:lnTo>
                  <a:lnTo>
                    <a:pt x="159" y="207"/>
                  </a:lnTo>
                  <a:lnTo>
                    <a:pt x="152" y="205"/>
                  </a:lnTo>
                  <a:lnTo>
                    <a:pt x="145" y="205"/>
                  </a:lnTo>
                  <a:lnTo>
                    <a:pt x="137" y="202"/>
                  </a:lnTo>
                  <a:lnTo>
                    <a:pt x="132" y="198"/>
                  </a:lnTo>
                  <a:lnTo>
                    <a:pt x="126" y="193"/>
                  </a:lnTo>
                  <a:lnTo>
                    <a:pt x="124" y="187"/>
                  </a:lnTo>
                  <a:lnTo>
                    <a:pt x="124" y="180"/>
                  </a:lnTo>
                  <a:lnTo>
                    <a:pt x="124" y="171"/>
                  </a:lnTo>
                  <a:lnTo>
                    <a:pt x="124" y="158"/>
                  </a:lnTo>
                  <a:lnTo>
                    <a:pt x="121" y="144"/>
                  </a:lnTo>
                  <a:lnTo>
                    <a:pt x="111" y="131"/>
                  </a:lnTo>
                  <a:lnTo>
                    <a:pt x="100" y="124"/>
                  </a:lnTo>
                  <a:lnTo>
                    <a:pt x="87" y="122"/>
                  </a:lnTo>
                  <a:lnTo>
                    <a:pt x="76" y="124"/>
                  </a:lnTo>
                  <a:lnTo>
                    <a:pt x="63" y="126"/>
                  </a:lnTo>
                  <a:lnTo>
                    <a:pt x="56" y="127"/>
                  </a:lnTo>
                  <a:lnTo>
                    <a:pt x="48" y="129"/>
                  </a:lnTo>
                  <a:lnTo>
                    <a:pt x="41" y="129"/>
                  </a:lnTo>
                  <a:lnTo>
                    <a:pt x="35" y="127"/>
                  </a:lnTo>
                  <a:lnTo>
                    <a:pt x="30" y="124"/>
                  </a:lnTo>
                  <a:lnTo>
                    <a:pt x="24" y="118"/>
                  </a:lnTo>
                  <a:lnTo>
                    <a:pt x="20" y="109"/>
                  </a:lnTo>
                  <a:lnTo>
                    <a:pt x="20" y="97"/>
                  </a:lnTo>
                  <a:lnTo>
                    <a:pt x="24" y="80"/>
                  </a:lnTo>
                  <a:lnTo>
                    <a:pt x="28" y="67"/>
                  </a:lnTo>
                  <a:lnTo>
                    <a:pt x="32" y="57"/>
                  </a:lnTo>
                  <a:lnTo>
                    <a:pt x="35" y="44"/>
                  </a:lnTo>
                  <a:lnTo>
                    <a:pt x="37" y="31"/>
                  </a:lnTo>
                  <a:lnTo>
                    <a:pt x="39" y="17"/>
                  </a:lnTo>
                  <a:lnTo>
                    <a:pt x="35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9" y="20"/>
                  </a:lnTo>
                  <a:lnTo>
                    <a:pt x="17" y="35"/>
                  </a:lnTo>
                  <a:lnTo>
                    <a:pt x="13" y="49"/>
                  </a:lnTo>
                  <a:lnTo>
                    <a:pt x="9" y="62"/>
                  </a:lnTo>
                  <a:lnTo>
                    <a:pt x="6" y="75"/>
                  </a:lnTo>
                  <a:lnTo>
                    <a:pt x="0" y="98"/>
                  </a:lnTo>
                  <a:lnTo>
                    <a:pt x="4" y="118"/>
                  </a:lnTo>
                  <a:lnTo>
                    <a:pt x="11" y="135"/>
                  </a:lnTo>
                  <a:lnTo>
                    <a:pt x="26" y="1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7" name="Freeform 45"/>
            <p:cNvSpPr>
              <a:spLocks noEditPoints="1"/>
            </p:cNvSpPr>
            <p:nvPr/>
          </p:nvSpPr>
          <p:spPr bwMode="auto">
            <a:xfrm>
              <a:off x="1054" y="3855"/>
              <a:ext cx="65" cy="107"/>
            </a:xfrm>
            <a:custGeom>
              <a:avLst/>
              <a:gdLst/>
              <a:ahLst/>
              <a:cxnLst>
                <a:cxn ang="0">
                  <a:pos x="35" y="107"/>
                </a:cxn>
                <a:cxn ang="0">
                  <a:pos x="27" y="105"/>
                </a:cxn>
                <a:cxn ang="0">
                  <a:pos x="22" y="103"/>
                </a:cxn>
                <a:cxn ang="0">
                  <a:pos x="16" y="98"/>
                </a:cxn>
                <a:cxn ang="0">
                  <a:pos x="16" y="101"/>
                </a:cxn>
                <a:cxn ang="0">
                  <a:pos x="16" y="103"/>
                </a:cxn>
                <a:cxn ang="0">
                  <a:pos x="14" y="105"/>
                </a:cxn>
                <a:cxn ang="0">
                  <a:pos x="0" y="105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2" y="96"/>
                </a:cxn>
                <a:cxn ang="0">
                  <a:pos x="2" y="89"/>
                </a:cxn>
                <a:cxn ang="0">
                  <a:pos x="2" y="21"/>
                </a:cxn>
                <a:cxn ang="0">
                  <a:pos x="2" y="12"/>
                </a:cxn>
                <a:cxn ang="0">
                  <a:pos x="2" y="7"/>
                </a:cxn>
                <a:cxn ang="0">
                  <a:pos x="0" y="3"/>
                </a:cxn>
                <a:cxn ang="0">
                  <a:pos x="16" y="0"/>
                </a:cxn>
                <a:cxn ang="0">
                  <a:pos x="16" y="5"/>
                </a:cxn>
                <a:cxn ang="0">
                  <a:pos x="18" y="9"/>
                </a:cxn>
                <a:cxn ang="0">
                  <a:pos x="18" y="14"/>
                </a:cxn>
                <a:cxn ang="0">
                  <a:pos x="18" y="30"/>
                </a:cxn>
                <a:cxn ang="0">
                  <a:pos x="18" y="34"/>
                </a:cxn>
                <a:cxn ang="0">
                  <a:pos x="18" y="38"/>
                </a:cxn>
                <a:cxn ang="0">
                  <a:pos x="16" y="38"/>
                </a:cxn>
                <a:cxn ang="0">
                  <a:pos x="18" y="38"/>
                </a:cxn>
                <a:cxn ang="0">
                  <a:pos x="24" y="34"/>
                </a:cxn>
                <a:cxn ang="0">
                  <a:pos x="29" y="32"/>
                </a:cxn>
                <a:cxn ang="0">
                  <a:pos x="35" y="30"/>
                </a:cxn>
                <a:cxn ang="0">
                  <a:pos x="52" y="36"/>
                </a:cxn>
                <a:cxn ang="0">
                  <a:pos x="61" y="49"/>
                </a:cxn>
                <a:cxn ang="0">
                  <a:pos x="65" y="67"/>
                </a:cxn>
                <a:cxn ang="0">
                  <a:pos x="61" y="89"/>
                </a:cxn>
                <a:cxn ang="0">
                  <a:pos x="50" y="101"/>
                </a:cxn>
                <a:cxn ang="0">
                  <a:pos x="35" y="107"/>
                </a:cxn>
                <a:cxn ang="0">
                  <a:pos x="31" y="45"/>
                </a:cxn>
                <a:cxn ang="0">
                  <a:pos x="27" y="45"/>
                </a:cxn>
                <a:cxn ang="0">
                  <a:pos x="24" y="47"/>
                </a:cxn>
                <a:cxn ang="0">
                  <a:pos x="20" y="49"/>
                </a:cxn>
                <a:cxn ang="0">
                  <a:pos x="18" y="52"/>
                </a:cxn>
                <a:cxn ang="0">
                  <a:pos x="18" y="87"/>
                </a:cxn>
                <a:cxn ang="0">
                  <a:pos x="22" y="90"/>
                </a:cxn>
                <a:cxn ang="0">
                  <a:pos x="26" y="92"/>
                </a:cxn>
                <a:cxn ang="0">
                  <a:pos x="31" y="94"/>
                </a:cxn>
                <a:cxn ang="0">
                  <a:pos x="37" y="92"/>
                </a:cxn>
                <a:cxn ang="0">
                  <a:pos x="40" y="90"/>
                </a:cxn>
                <a:cxn ang="0">
                  <a:pos x="42" y="87"/>
                </a:cxn>
                <a:cxn ang="0">
                  <a:pos x="44" y="83"/>
                </a:cxn>
                <a:cxn ang="0">
                  <a:pos x="46" y="76"/>
                </a:cxn>
                <a:cxn ang="0">
                  <a:pos x="46" y="69"/>
                </a:cxn>
                <a:cxn ang="0">
                  <a:pos x="46" y="61"/>
                </a:cxn>
                <a:cxn ang="0">
                  <a:pos x="44" y="56"/>
                </a:cxn>
                <a:cxn ang="0">
                  <a:pos x="44" y="50"/>
                </a:cxn>
                <a:cxn ang="0">
                  <a:pos x="40" y="47"/>
                </a:cxn>
                <a:cxn ang="0">
                  <a:pos x="37" y="45"/>
                </a:cxn>
                <a:cxn ang="0">
                  <a:pos x="31" y="45"/>
                </a:cxn>
              </a:cxnLst>
              <a:rect l="0" t="0" r="r" b="b"/>
              <a:pathLst>
                <a:path w="65" h="107">
                  <a:moveTo>
                    <a:pt x="35" y="107"/>
                  </a:moveTo>
                  <a:lnTo>
                    <a:pt x="27" y="105"/>
                  </a:lnTo>
                  <a:lnTo>
                    <a:pt x="22" y="103"/>
                  </a:lnTo>
                  <a:lnTo>
                    <a:pt x="16" y="98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2" y="96"/>
                  </a:lnTo>
                  <a:lnTo>
                    <a:pt x="2" y="89"/>
                  </a:lnTo>
                  <a:lnTo>
                    <a:pt x="2" y="21"/>
                  </a:lnTo>
                  <a:lnTo>
                    <a:pt x="2" y="12"/>
                  </a:lnTo>
                  <a:lnTo>
                    <a:pt x="2" y="7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5"/>
                  </a:lnTo>
                  <a:lnTo>
                    <a:pt x="18" y="9"/>
                  </a:lnTo>
                  <a:lnTo>
                    <a:pt x="18" y="14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29" y="32"/>
                  </a:lnTo>
                  <a:lnTo>
                    <a:pt x="35" y="30"/>
                  </a:lnTo>
                  <a:lnTo>
                    <a:pt x="52" y="36"/>
                  </a:lnTo>
                  <a:lnTo>
                    <a:pt x="61" y="49"/>
                  </a:lnTo>
                  <a:lnTo>
                    <a:pt x="65" y="67"/>
                  </a:lnTo>
                  <a:lnTo>
                    <a:pt x="61" y="89"/>
                  </a:lnTo>
                  <a:lnTo>
                    <a:pt x="50" y="101"/>
                  </a:lnTo>
                  <a:lnTo>
                    <a:pt x="35" y="107"/>
                  </a:lnTo>
                  <a:close/>
                  <a:moveTo>
                    <a:pt x="31" y="45"/>
                  </a:moveTo>
                  <a:lnTo>
                    <a:pt x="27" y="45"/>
                  </a:lnTo>
                  <a:lnTo>
                    <a:pt x="24" y="47"/>
                  </a:lnTo>
                  <a:lnTo>
                    <a:pt x="20" y="49"/>
                  </a:lnTo>
                  <a:lnTo>
                    <a:pt x="18" y="52"/>
                  </a:lnTo>
                  <a:lnTo>
                    <a:pt x="18" y="87"/>
                  </a:lnTo>
                  <a:lnTo>
                    <a:pt x="22" y="90"/>
                  </a:lnTo>
                  <a:lnTo>
                    <a:pt x="26" y="92"/>
                  </a:lnTo>
                  <a:lnTo>
                    <a:pt x="31" y="94"/>
                  </a:lnTo>
                  <a:lnTo>
                    <a:pt x="37" y="92"/>
                  </a:lnTo>
                  <a:lnTo>
                    <a:pt x="40" y="90"/>
                  </a:lnTo>
                  <a:lnTo>
                    <a:pt x="42" y="87"/>
                  </a:lnTo>
                  <a:lnTo>
                    <a:pt x="44" y="83"/>
                  </a:lnTo>
                  <a:lnTo>
                    <a:pt x="46" y="76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4" y="56"/>
                  </a:lnTo>
                  <a:lnTo>
                    <a:pt x="44" y="50"/>
                  </a:lnTo>
                  <a:lnTo>
                    <a:pt x="40" y="47"/>
                  </a:lnTo>
                  <a:lnTo>
                    <a:pt x="37" y="45"/>
                  </a:lnTo>
                  <a:lnTo>
                    <a:pt x="31" y="4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8" name="Freeform 46"/>
            <p:cNvSpPr>
              <a:spLocks/>
            </p:cNvSpPr>
            <p:nvPr/>
          </p:nvSpPr>
          <p:spPr bwMode="auto">
            <a:xfrm>
              <a:off x="1130" y="3885"/>
              <a:ext cx="68" cy="106"/>
            </a:xfrm>
            <a:custGeom>
              <a:avLst/>
              <a:gdLst/>
              <a:ahLst/>
              <a:cxnLst>
                <a:cxn ang="0">
                  <a:pos x="42" y="77"/>
                </a:cxn>
                <a:cxn ang="0">
                  <a:pos x="37" y="91"/>
                </a:cxn>
                <a:cxn ang="0">
                  <a:pos x="27" y="100"/>
                </a:cxn>
                <a:cxn ang="0">
                  <a:pos x="13" y="106"/>
                </a:cxn>
                <a:cxn ang="0">
                  <a:pos x="9" y="97"/>
                </a:cxn>
                <a:cxn ang="0">
                  <a:pos x="15" y="93"/>
                </a:cxn>
                <a:cxn ang="0">
                  <a:pos x="18" y="91"/>
                </a:cxn>
                <a:cxn ang="0">
                  <a:pos x="22" y="88"/>
                </a:cxn>
                <a:cxn ang="0">
                  <a:pos x="26" y="82"/>
                </a:cxn>
                <a:cxn ang="0">
                  <a:pos x="27" y="75"/>
                </a:cxn>
                <a:cxn ang="0">
                  <a:pos x="24" y="75"/>
                </a:cxn>
                <a:cxn ang="0">
                  <a:pos x="20" y="64"/>
                </a:cxn>
                <a:cxn ang="0">
                  <a:pos x="16" y="53"/>
                </a:cxn>
                <a:cxn ang="0">
                  <a:pos x="0" y="4"/>
                </a:cxn>
                <a:cxn ang="0">
                  <a:pos x="16" y="0"/>
                </a:cxn>
                <a:cxn ang="0">
                  <a:pos x="29" y="46"/>
                </a:cxn>
                <a:cxn ang="0">
                  <a:pos x="29" y="48"/>
                </a:cxn>
                <a:cxn ang="0">
                  <a:pos x="31" y="53"/>
                </a:cxn>
                <a:cxn ang="0">
                  <a:pos x="33" y="57"/>
                </a:cxn>
                <a:cxn ang="0">
                  <a:pos x="33" y="60"/>
                </a:cxn>
                <a:cxn ang="0">
                  <a:pos x="33" y="62"/>
                </a:cxn>
                <a:cxn ang="0">
                  <a:pos x="33" y="60"/>
                </a:cxn>
                <a:cxn ang="0">
                  <a:pos x="35" y="57"/>
                </a:cxn>
                <a:cxn ang="0">
                  <a:pos x="35" y="53"/>
                </a:cxn>
                <a:cxn ang="0">
                  <a:pos x="37" y="48"/>
                </a:cxn>
                <a:cxn ang="0">
                  <a:pos x="39" y="42"/>
                </a:cxn>
                <a:cxn ang="0">
                  <a:pos x="52" y="2"/>
                </a:cxn>
                <a:cxn ang="0">
                  <a:pos x="68" y="2"/>
                </a:cxn>
                <a:cxn ang="0">
                  <a:pos x="42" y="77"/>
                </a:cxn>
              </a:cxnLst>
              <a:rect l="0" t="0" r="r" b="b"/>
              <a:pathLst>
                <a:path w="68" h="106">
                  <a:moveTo>
                    <a:pt x="42" y="77"/>
                  </a:moveTo>
                  <a:lnTo>
                    <a:pt x="37" y="91"/>
                  </a:lnTo>
                  <a:lnTo>
                    <a:pt x="27" y="100"/>
                  </a:lnTo>
                  <a:lnTo>
                    <a:pt x="13" y="106"/>
                  </a:lnTo>
                  <a:lnTo>
                    <a:pt x="9" y="97"/>
                  </a:lnTo>
                  <a:lnTo>
                    <a:pt x="15" y="93"/>
                  </a:lnTo>
                  <a:lnTo>
                    <a:pt x="18" y="91"/>
                  </a:lnTo>
                  <a:lnTo>
                    <a:pt x="22" y="88"/>
                  </a:lnTo>
                  <a:lnTo>
                    <a:pt x="26" y="82"/>
                  </a:lnTo>
                  <a:lnTo>
                    <a:pt x="27" y="75"/>
                  </a:lnTo>
                  <a:lnTo>
                    <a:pt x="24" y="75"/>
                  </a:lnTo>
                  <a:lnTo>
                    <a:pt x="20" y="64"/>
                  </a:lnTo>
                  <a:lnTo>
                    <a:pt x="16" y="53"/>
                  </a:lnTo>
                  <a:lnTo>
                    <a:pt x="0" y="4"/>
                  </a:lnTo>
                  <a:lnTo>
                    <a:pt x="16" y="0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31" y="53"/>
                  </a:lnTo>
                  <a:lnTo>
                    <a:pt x="33" y="57"/>
                  </a:lnTo>
                  <a:lnTo>
                    <a:pt x="33" y="60"/>
                  </a:lnTo>
                  <a:lnTo>
                    <a:pt x="33" y="62"/>
                  </a:lnTo>
                  <a:lnTo>
                    <a:pt x="33" y="60"/>
                  </a:lnTo>
                  <a:lnTo>
                    <a:pt x="35" y="57"/>
                  </a:lnTo>
                  <a:lnTo>
                    <a:pt x="35" y="53"/>
                  </a:lnTo>
                  <a:lnTo>
                    <a:pt x="37" y="48"/>
                  </a:lnTo>
                  <a:lnTo>
                    <a:pt x="39" y="42"/>
                  </a:lnTo>
                  <a:lnTo>
                    <a:pt x="52" y="2"/>
                  </a:lnTo>
                  <a:lnTo>
                    <a:pt x="68" y="2"/>
                  </a:lnTo>
                  <a:lnTo>
                    <a:pt x="42" y="7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39" name="Freeform 47"/>
            <p:cNvSpPr>
              <a:spLocks noEditPoints="1"/>
            </p:cNvSpPr>
            <p:nvPr/>
          </p:nvSpPr>
          <p:spPr bwMode="auto">
            <a:xfrm>
              <a:off x="1209" y="3884"/>
              <a:ext cx="75" cy="103"/>
            </a:xfrm>
            <a:custGeom>
              <a:avLst/>
              <a:gdLst/>
              <a:ahLst/>
              <a:cxnLst>
                <a:cxn ang="0">
                  <a:pos x="60" y="14"/>
                </a:cxn>
                <a:cxn ang="0">
                  <a:pos x="56" y="14"/>
                </a:cxn>
                <a:cxn ang="0">
                  <a:pos x="60" y="18"/>
                </a:cxn>
                <a:cxn ang="0">
                  <a:pos x="62" y="27"/>
                </a:cxn>
                <a:cxn ang="0">
                  <a:pos x="58" y="38"/>
                </a:cxn>
                <a:cxn ang="0">
                  <a:pos x="49" y="47"/>
                </a:cxn>
                <a:cxn ang="0">
                  <a:pos x="34" y="49"/>
                </a:cxn>
                <a:cxn ang="0">
                  <a:pos x="25" y="54"/>
                </a:cxn>
                <a:cxn ang="0">
                  <a:pos x="23" y="58"/>
                </a:cxn>
                <a:cxn ang="0">
                  <a:pos x="26" y="60"/>
                </a:cxn>
                <a:cxn ang="0">
                  <a:pos x="34" y="60"/>
                </a:cxn>
                <a:cxn ang="0">
                  <a:pos x="49" y="60"/>
                </a:cxn>
                <a:cxn ang="0">
                  <a:pos x="58" y="63"/>
                </a:cxn>
                <a:cxn ang="0">
                  <a:pos x="65" y="72"/>
                </a:cxn>
                <a:cxn ang="0">
                  <a:pos x="62" y="92"/>
                </a:cxn>
                <a:cxn ang="0">
                  <a:pos x="34" y="103"/>
                </a:cxn>
                <a:cxn ang="0">
                  <a:pos x="4" y="96"/>
                </a:cxn>
                <a:cxn ang="0">
                  <a:pos x="0" y="81"/>
                </a:cxn>
                <a:cxn ang="0">
                  <a:pos x="2" y="76"/>
                </a:cxn>
                <a:cxn ang="0">
                  <a:pos x="17" y="76"/>
                </a:cxn>
                <a:cxn ang="0">
                  <a:pos x="17" y="80"/>
                </a:cxn>
                <a:cxn ang="0">
                  <a:pos x="17" y="85"/>
                </a:cxn>
                <a:cxn ang="0">
                  <a:pos x="25" y="90"/>
                </a:cxn>
                <a:cxn ang="0">
                  <a:pos x="38" y="90"/>
                </a:cxn>
                <a:cxn ang="0">
                  <a:pos x="47" y="87"/>
                </a:cxn>
                <a:cxn ang="0">
                  <a:pos x="50" y="80"/>
                </a:cxn>
                <a:cxn ang="0">
                  <a:pos x="47" y="74"/>
                </a:cxn>
                <a:cxn ang="0">
                  <a:pos x="38" y="70"/>
                </a:cxn>
                <a:cxn ang="0">
                  <a:pos x="21" y="70"/>
                </a:cxn>
                <a:cxn ang="0">
                  <a:pos x="10" y="67"/>
                </a:cxn>
                <a:cxn ang="0">
                  <a:pos x="6" y="63"/>
                </a:cxn>
                <a:cxn ang="0">
                  <a:pos x="6" y="56"/>
                </a:cxn>
                <a:cxn ang="0">
                  <a:pos x="10" y="50"/>
                </a:cxn>
                <a:cxn ang="0">
                  <a:pos x="19" y="47"/>
                </a:cxn>
                <a:cxn ang="0">
                  <a:pos x="6" y="40"/>
                </a:cxn>
                <a:cxn ang="0">
                  <a:pos x="2" y="27"/>
                </a:cxn>
                <a:cxn ang="0">
                  <a:pos x="6" y="14"/>
                </a:cxn>
                <a:cxn ang="0">
                  <a:pos x="15" y="5"/>
                </a:cxn>
                <a:cxn ang="0">
                  <a:pos x="32" y="1"/>
                </a:cxn>
                <a:cxn ang="0">
                  <a:pos x="45" y="3"/>
                </a:cxn>
                <a:cxn ang="0">
                  <a:pos x="54" y="5"/>
                </a:cxn>
                <a:cxn ang="0">
                  <a:pos x="67" y="0"/>
                </a:cxn>
                <a:cxn ang="0">
                  <a:pos x="71" y="12"/>
                </a:cxn>
                <a:cxn ang="0">
                  <a:pos x="62" y="16"/>
                </a:cxn>
                <a:cxn ang="0">
                  <a:pos x="19" y="32"/>
                </a:cxn>
                <a:cxn ang="0">
                  <a:pos x="26" y="38"/>
                </a:cxn>
                <a:cxn ang="0">
                  <a:pos x="38" y="38"/>
                </a:cxn>
                <a:cxn ang="0">
                  <a:pos x="43" y="32"/>
                </a:cxn>
                <a:cxn ang="0">
                  <a:pos x="43" y="21"/>
                </a:cxn>
                <a:cxn ang="0">
                  <a:pos x="38" y="14"/>
                </a:cxn>
                <a:cxn ang="0">
                  <a:pos x="26" y="14"/>
                </a:cxn>
                <a:cxn ang="0">
                  <a:pos x="19" y="21"/>
                </a:cxn>
              </a:cxnLst>
              <a:rect l="0" t="0" r="r" b="b"/>
              <a:pathLst>
                <a:path w="75" h="103">
                  <a:moveTo>
                    <a:pt x="62" y="16"/>
                  </a:moveTo>
                  <a:lnTo>
                    <a:pt x="60" y="14"/>
                  </a:lnTo>
                  <a:lnTo>
                    <a:pt x="58" y="14"/>
                  </a:lnTo>
                  <a:lnTo>
                    <a:pt x="56" y="14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0" y="21"/>
                  </a:lnTo>
                  <a:lnTo>
                    <a:pt x="62" y="27"/>
                  </a:lnTo>
                  <a:lnTo>
                    <a:pt x="60" y="32"/>
                  </a:lnTo>
                  <a:lnTo>
                    <a:pt x="58" y="38"/>
                  </a:lnTo>
                  <a:lnTo>
                    <a:pt x="54" y="43"/>
                  </a:lnTo>
                  <a:lnTo>
                    <a:pt x="49" y="47"/>
                  </a:lnTo>
                  <a:lnTo>
                    <a:pt x="41" y="49"/>
                  </a:lnTo>
                  <a:lnTo>
                    <a:pt x="34" y="49"/>
                  </a:lnTo>
                  <a:lnTo>
                    <a:pt x="28" y="50"/>
                  </a:lnTo>
                  <a:lnTo>
                    <a:pt x="25" y="54"/>
                  </a:lnTo>
                  <a:lnTo>
                    <a:pt x="23" y="56"/>
                  </a:lnTo>
                  <a:lnTo>
                    <a:pt x="23" y="58"/>
                  </a:lnTo>
                  <a:lnTo>
                    <a:pt x="25" y="58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41" y="60"/>
                  </a:lnTo>
                  <a:lnTo>
                    <a:pt x="49" y="60"/>
                  </a:lnTo>
                  <a:lnTo>
                    <a:pt x="54" y="61"/>
                  </a:lnTo>
                  <a:lnTo>
                    <a:pt x="58" y="63"/>
                  </a:lnTo>
                  <a:lnTo>
                    <a:pt x="63" y="69"/>
                  </a:lnTo>
                  <a:lnTo>
                    <a:pt x="65" y="72"/>
                  </a:lnTo>
                  <a:lnTo>
                    <a:pt x="67" y="80"/>
                  </a:lnTo>
                  <a:lnTo>
                    <a:pt x="62" y="92"/>
                  </a:lnTo>
                  <a:lnTo>
                    <a:pt x="50" y="101"/>
                  </a:lnTo>
                  <a:lnTo>
                    <a:pt x="34" y="103"/>
                  </a:lnTo>
                  <a:lnTo>
                    <a:pt x="17" y="101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17" y="76"/>
                  </a:lnTo>
                  <a:lnTo>
                    <a:pt x="17" y="78"/>
                  </a:lnTo>
                  <a:lnTo>
                    <a:pt x="17" y="80"/>
                  </a:lnTo>
                  <a:lnTo>
                    <a:pt x="15" y="81"/>
                  </a:lnTo>
                  <a:lnTo>
                    <a:pt x="17" y="85"/>
                  </a:lnTo>
                  <a:lnTo>
                    <a:pt x="21" y="89"/>
                  </a:lnTo>
                  <a:lnTo>
                    <a:pt x="25" y="90"/>
                  </a:lnTo>
                  <a:lnTo>
                    <a:pt x="32" y="92"/>
                  </a:lnTo>
                  <a:lnTo>
                    <a:pt x="38" y="90"/>
                  </a:lnTo>
                  <a:lnTo>
                    <a:pt x="43" y="90"/>
                  </a:lnTo>
                  <a:lnTo>
                    <a:pt x="47" y="87"/>
                  </a:lnTo>
                  <a:lnTo>
                    <a:pt x="49" y="85"/>
                  </a:lnTo>
                  <a:lnTo>
                    <a:pt x="50" y="80"/>
                  </a:lnTo>
                  <a:lnTo>
                    <a:pt x="49" y="76"/>
                  </a:lnTo>
                  <a:lnTo>
                    <a:pt x="47" y="74"/>
                  </a:lnTo>
                  <a:lnTo>
                    <a:pt x="43" y="72"/>
                  </a:lnTo>
                  <a:lnTo>
                    <a:pt x="38" y="70"/>
                  </a:lnTo>
                  <a:lnTo>
                    <a:pt x="30" y="70"/>
                  </a:lnTo>
                  <a:lnTo>
                    <a:pt x="21" y="70"/>
                  </a:lnTo>
                  <a:lnTo>
                    <a:pt x="13" y="69"/>
                  </a:lnTo>
                  <a:lnTo>
                    <a:pt x="10" y="67"/>
                  </a:lnTo>
                  <a:lnTo>
                    <a:pt x="6" y="65"/>
                  </a:lnTo>
                  <a:lnTo>
                    <a:pt x="6" y="63"/>
                  </a:lnTo>
                  <a:lnTo>
                    <a:pt x="4" y="60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5" y="49"/>
                  </a:lnTo>
                  <a:lnTo>
                    <a:pt x="19" y="47"/>
                  </a:lnTo>
                  <a:lnTo>
                    <a:pt x="12" y="43"/>
                  </a:lnTo>
                  <a:lnTo>
                    <a:pt x="6" y="40"/>
                  </a:lnTo>
                  <a:lnTo>
                    <a:pt x="4" y="34"/>
                  </a:lnTo>
                  <a:lnTo>
                    <a:pt x="2" y="27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23" y="3"/>
                  </a:lnTo>
                  <a:lnTo>
                    <a:pt x="32" y="1"/>
                  </a:lnTo>
                  <a:lnTo>
                    <a:pt x="39" y="3"/>
                  </a:lnTo>
                  <a:lnTo>
                    <a:pt x="45" y="3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67" y="0"/>
                  </a:lnTo>
                  <a:lnTo>
                    <a:pt x="75" y="11"/>
                  </a:lnTo>
                  <a:lnTo>
                    <a:pt x="71" y="12"/>
                  </a:lnTo>
                  <a:lnTo>
                    <a:pt x="67" y="14"/>
                  </a:lnTo>
                  <a:lnTo>
                    <a:pt x="62" y="16"/>
                  </a:lnTo>
                  <a:close/>
                  <a:moveTo>
                    <a:pt x="19" y="27"/>
                  </a:moveTo>
                  <a:lnTo>
                    <a:pt x="19" y="32"/>
                  </a:lnTo>
                  <a:lnTo>
                    <a:pt x="23" y="36"/>
                  </a:lnTo>
                  <a:lnTo>
                    <a:pt x="26" y="38"/>
                  </a:lnTo>
                  <a:lnTo>
                    <a:pt x="32" y="38"/>
                  </a:lnTo>
                  <a:lnTo>
                    <a:pt x="38" y="38"/>
                  </a:lnTo>
                  <a:lnTo>
                    <a:pt x="41" y="36"/>
                  </a:lnTo>
                  <a:lnTo>
                    <a:pt x="43" y="32"/>
                  </a:lnTo>
                  <a:lnTo>
                    <a:pt x="45" y="27"/>
                  </a:lnTo>
                  <a:lnTo>
                    <a:pt x="43" y="21"/>
                  </a:lnTo>
                  <a:lnTo>
                    <a:pt x="41" y="16"/>
                  </a:lnTo>
                  <a:lnTo>
                    <a:pt x="38" y="14"/>
                  </a:lnTo>
                  <a:lnTo>
                    <a:pt x="32" y="14"/>
                  </a:lnTo>
                  <a:lnTo>
                    <a:pt x="26" y="14"/>
                  </a:lnTo>
                  <a:lnTo>
                    <a:pt x="23" y="18"/>
                  </a:lnTo>
                  <a:lnTo>
                    <a:pt x="19" y="21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0" name="Freeform 48"/>
            <p:cNvSpPr>
              <a:spLocks/>
            </p:cNvSpPr>
            <p:nvPr/>
          </p:nvSpPr>
          <p:spPr bwMode="auto">
            <a:xfrm>
              <a:off x="1295" y="3885"/>
              <a:ext cx="59" cy="75"/>
            </a:xfrm>
            <a:custGeom>
              <a:avLst/>
              <a:gdLst/>
              <a:ahLst/>
              <a:cxnLst>
                <a:cxn ang="0">
                  <a:pos x="44" y="75"/>
                </a:cxn>
                <a:cxn ang="0">
                  <a:pos x="44" y="28"/>
                </a:cxn>
                <a:cxn ang="0">
                  <a:pos x="42" y="20"/>
                </a:cxn>
                <a:cxn ang="0">
                  <a:pos x="42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3" y="75"/>
                </a:cxn>
                <a:cxn ang="0">
                  <a:pos x="3" y="22"/>
                </a:cxn>
                <a:cxn ang="0">
                  <a:pos x="3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6" y="6"/>
                </a:cxn>
                <a:cxn ang="0">
                  <a:pos x="18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4" y="75"/>
                </a:cxn>
              </a:cxnLst>
              <a:rect l="0" t="0" r="r" b="b"/>
              <a:pathLst>
                <a:path w="59" h="75">
                  <a:moveTo>
                    <a:pt x="44" y="75"/>
                  </a:moveTo>
                  <a:lnTo>
                    <a:pt x="44" y="28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3" y="75"/>
                  </a:lnTo>
                  <a:lnTo>
                    <a:pt x="3" y="22"/>
                  </a:lnTo>
                  <a:lnTo>
                    <a:pt x="3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6" y="6"/>
                  </a:lnTo>
                  <a:lnTo>
                    <a:pt x="18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4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1" name="Freeform 49"/>
            <p:cNvSpPr>
              <a:spLocks noEditPoints="1"/>
            </p:cNvSpPr>
            <p:nvPr/>
          </p:nvSpPr>
          <p:spPr bwMode="auto">
            <a:xfrm>
              <a:off x="1378" y="3856"/>
              <a:ext cx="22" cy="104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9" y="2"/>
                </a:cxn>
                <a:cxn ang="0">
                  <a:pos x="21" y="6"/>
                </a:cxn>
                <a:cxn ang="0">
                  <a:pos x="22" y="10"/>
                </a:cxn>
                <a:cxn ang="0">
                  <a:pos x="21" y="15"/>
                </a:cxn>
                <a:cxn ang="0">
                  <a:pos x="19" y="19"/>
                </a:cxn>
                <a:cxn ang="0">
                  <a:pos x="15" y="20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4" y="19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2" y="104"/>
                </a:cxn>
                <a:cxn ang="0">
                  <a:pos x="2" y="33"/>
                </a:cxn>
                <a:cxn ang="0">
                  <a:pos x="19" y="29"/>
                </a:cxn>
                <a:cxn ang="0">
                  <a:pos x="19" y="104"/>
                </a:cxn>
                <a:cxn ang="0">
                  <a:pos x="2" y="104"/>
                </a:cxn>
              </a:cxnLst>
              <a:rect l="0" t="0" r="r" b="b"/>
              <a:pathLst>
                <a:path w="22" h="104">
                  <a:moveTo>
                    <a:pt x="0" y="10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2" y="10"/>
                  </a:lnTo>
                  <a:lnTo>
                    <a:pt x="21" y="15"/>
                  </a:lnTo>
                  <a:lnTo>
                    <a:pt x="19" y="19"/>
                  </a:lnTo>
                  <a:lnTo>
                    <a:pt x="15" y="20"/>
                  </a:lnTo>
                  <a:lnTo>
                    <a:pt x="11" y="20"/>
                  </a:lnTo>
                  <a:lnTo>
                    <a:pt x="6" y="20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0"/>
                  </a:lnTo>
                  <a:close/>
                  <a:moveTo>
                    <a:pt x="2" y="104"/>
                  </a:moveTo>
                  <a:lnTo>
                    <a:pt x="2" y="33"/>
                  </a:lnTo>
                  <a:lnTo>
                    <a:pt x="19" y="29"/>
                  </a:lnTo>
                  <a:lnTo>
                    <a:pt x="19" y="104"/>
                  </a:lnTo>
                  <a:lnTo>
                    <a:pt x="2" y="10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2" name="Freeform 50"/>
            <p:cNvSpPr>
              <a:spLocks/>
            </p:cNvSpPr>
            <p:nvPr/>
          </p:nvSpPr>
          <p:spPr bwMode="auto">
            <a:xfrm>
              <a:off x="1421" y="3885"/>
              <a:ext cx="59" cy="75"/>
            </a:xfrm>
            <a:custGeom>
              <a:avLst/>
              <a:gdLst/>
              <a:ahLst/>
              <a:cxnLst>
                <a:cxn ang="0">
                  <a:pos x="42" y="75"/>
                </a:cxn>
                <a:cxn ang="0">
                  <a:pos x="42" y="28"/>
                </a:cxn>
                <a:cxn ang="0">
                  <a:pos x="42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2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2" y="75"/>
                </a:cxn>
              </a:cxnLst>
              <a:rect l="0" t="0" r="r" b="b"/>
              <a:pathLst>
                <a:path w="59" h="75">
                  <a:moveTo>
                    <a:pt x="42" y="75"/>
                  </a:moveTo>
                  <a:lnTo>
                    <a:pt x="42" y="28"/>
                  </a:lnTo>
                  <a:lnTo>
                    <a:pt x="42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2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2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3" name="Freeform 51"/>
            <p:cNvSpPr>
              <a:spLocks noEditPoints="1"/>
            </p:cNvSpPr>
            <p:nvPr/>
          </p:nvSpPr>
          <p:spPr bwMode="auto">
            <a:xfrm>
              <a:off x="1501" y="3884"/>
              <a:ext cx="76" cy="103"/>
            </a:xfrm>
            <a:custGeom>
              <a:avLst/>
              <a:gdLst/>
              <a:ahLst/>
              <a:cxnLst>
                <a:cxn ang="0">
                  <a:pos x="59" y="14"/>
                </a:cxn>
                <a:cxn ang="0">
                  <a:pos x="57" y="14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7"/>
                </a:cxn>
                <a:cxn ang="0">
                  <a:pos x="33" y="49"/>
                </a:cxn>
                <a:cxn ang="0">
                  <a:pos x="26" y="54"/>
                </a:cxn>
                <a:cxn ang="0">
                  <a:pos x="24" y="58"/>
                </a:cxn>
                <a:cxn ang="0">
                  <a:pos x="26" y="60"/>
                </a:cxn>
                <a:cxn ang="0">
                  <a:pos x="35" y="60"/>
                </a:cxn>
                <a:cxn ang="0">
                  <a:pos x="48" y="60"/>
                </a:cxn>
                <a:cxn ang="0">
                  <a:pos x="59" y="63"/>
                </a:cxn>
                <a:cxn ang="0">
                  <a:pos x="64" y="72"/>
                </a:cxn>
                <a:cxn ang="0">
                  <a:pos x="63" y="92"/>
                </a:cxn>
                <a:cxn ang="0">
                  <a:pos x="33" y="103"/>
                </a:cxn>
                <a:cxn ang="0">
                  <a:pos x="5" y="96"/>
                </a:cxn>
                <a:cxn ang="0">
                  <a:pos x="0" y="81"/>
                </a:cxn>
                <a:cxn ang="0">
                  <a:pos x="1" y="76"/>
                </a:cxn>
                <a:cxn ang="0">
                  <a:pos x="16" y="76"/>
                </a:cxn>
                <a:cxn ang="0">
                  <a:pos x="16" y="80"/>
                </a:cxn>
                <a:cxn ang="0">
                  <a:pos x="16" y="85"/>
                </a:cxn>
                <a:cxn ang="0">
                  <a:pos x="26" y="90"/>
                </a:cxn>
                <a:cxn ang="0">
                  <a:pos x="39" y="90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4"/>
                </a:cxn>
                <a:cxn ang="0">
                  <a:pos x="37" y="70"/>
                </a:cxn>
                <a:cxn ang="0">
                  <a:pos x="20" y="70"/>
                </a:cxn>
                <a:cxn ang="0">
                  <a:pos x="9" y="67"/>
                </a:cxn>
                <a:cxn ang="0">
                  <a:pos x="5" y="63"/>
                </a:cxn>
                <a:cxn ang="0">
                  <a:pos x="5" y="56"/>
                </a:cxn>
                <a:cxn ang="0">
                  <a:pos x="11" y="50"/>
                </a:cxn>
                <a:cxn ang="0">
                  <a:pos x="18" y="47"/>
                </a:cxn>
                <a:cxn ang="0">
                  <a:pos x="7" y="40"/>
                </a:cxn>
                <a:cxn ang="0">
                  <a:pos x="1" y="27"/>
                </a:cxn>
                <a:cxn ang="0">
                  <a:pos x="5" y="14"/>
                </a:cxn>
                <a:cxn ang="0">
                  <a:pos x="16" y="5"/>
                </a:cxn>
                <a:cxn ang="0">
                  <a:pos x="31" y="1"/>
                </a:cxn>
                <a:cxn ang="0">
                  <a:pos x="44" y="3"/>
                </a:cxn>
                <a:cxn ang="0">
                  <a:pos x="53" y="5"/>
                </a:cxn>
                <a:cxn ang="0">
                  <a:pos x="68" y="0"/>
                </a:cxn>
                <a:cxn ang="0">
                  <a:pos x="72" y="12"/>
                </a:cxn>
                <a:cxn ang="0">
                  <a:pos x="63" y="16"/>
                </a:cxn>
                <a:cxn ang="0">
                  <a:pos x="20" y="32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2"/>
                </a:cxn>
                <a:cxn ang="0">
                  <a:pos x="44" y="21"/>
                </a:cxn>
                <a:cxn ang="0">
                  <a:pos x="37" y="14"/>
                </a:cxn>
                <a:cxn ang="0">
                  <a:pos x="26" y="14"/>
                </a:cxn>
                <a:cxn ang="0">
                  <a:pos x="20" y="21"/>
                </a:cxn>
              </a:cxnLst>
              <a:rect l="0" t="0" r="r" b="b"/>
              <a:pathLst>
                <a:path w="76" h="103">
                  <a:moveTo>
                    <a:pt x="63" y="16"/>
                  </a:moveTo>
                  <a:lnTo>
                    <a:pt x="59" y="14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6"/>
                  </a:lnTo>
                  <a:lnTo>
                    <a:pt x="59" y="18"/>
                  </a:lnTo>
                  <a:lnTo>
                    <a:pt x="61" y="21"/>
                  </a:lnTo>
                  <a:lnTo>
                    <a:pt x="61" y="27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3" y="43"/>
                  </a:lnTo>
                  <a:lnTo>
                    <a:pt x="48" y="47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0"/>
                  </a:lnTo>
                  <a:lnTo>
                    <a:pt x="26" y="54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3" y="61"/>
                  </a:lnTo>
                  <a:lnTo>
                    <a:pt x="59" y="63"/>
                  </a:lnTo>
                  <a:lnTo>
                    <a:pt x="63" y="69"/>
                  </a:lnTo>
                  <a:lnTo>
                    <a:pt x="64" y="72"/>
                  </a:lnTo>
                  <a:lnTo>
                    <a:pt x="66" y="80"/>
                  </a:lnTo>
                  <a:lnTo>
                    <a:pt x="63" y="92"/>
                  </a:lnTo>
                  <a:lnTo>
                    <a:pt x="51" y="101"/>
                  </a:lnTo>
                  <a:lnTo>
                    <a:pt x="33" y="103"/>
                  </a:lnTo>
                  <a:lnTo>
                    <a:pt x="16" y="101"/>
                  </a:lnTo>
                  <a:lnTo>
                    <a:pt x="5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1" y="80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16" y="76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1"/>
                  </a:lnTo>
                  <a:lnTo>
                    <a:pt x="16" y="85"/>
                  </a:lnTo>
                  <a:lnTo>
                    <a:pt x="20" y="89"/>
                  </a:lnTo>
                  <a:lnTo>
                    <a:pt x="26" y="90"/>
                  </a:lnTo>
                  <a:lnTo>
                    <a:pt x="33" y="92"/>
                  </a:lnTo>
                  <a:lnTo>
                    <a:pt x="39" y="90"/>
                  </a:lnTo>
                  <a:lnTo>
                    <a:pt x="42" y="90"/>
                  </a:lnTo>
                  <a:lnTo>
                    <a:pt x="46" y="87"/>
                  </a:lnTo>
                  <a:lnTo>
                    <a:pt x="50" y="85"/>
                  </a:lnTo>
                  <a:lnTo>
                    <a:pt x="50" y="80"/>
                  </a:lnTo>
                  <a:lnTo>
                    <a:pt x="50" y="76"/>
                  </a:lnTo>
                  <a:lnTo>
                    <a:pt x="46" y="74"/>
                  </a:lnTo>
                  <a:lnTo>
                    <a:pt x="42" y="72"/>
                  </a:lnTo>
                  <a:lnTo>
                    <a:pt x="37" y="70"/>
                  </a:lnTo>
                  <a:lnTo>
                    <a:pt x="29" y="70"/>
                  </a:lnTo>
                  <a:lnTo>
                    <a:pt x="20" y="70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5"/>
                  </a:lnTo>
                  <a:lnTo>
                    <a:pt x="5" y="63"/>
                  </a:lnTo>
                  <a:lnTo>
                    <a:pt x="5" y="60"/>
                  </a:lnTo>
                  <a:lnTo>
                    <a:pt x="5" y="56"/>
                  </a:lnTo>
                  <a:lnTo>
                    <a:pt x="7" y="52"/>
                  </a:lnTo>
                  <a:lnTo>
                    <a:pt x="11" y="50"/>
                  </a:lnTo>
                  <a:lnTo>
                    <a:pt x="14" y="49"/>
                  </a:lnTo>
                  <a:lnTo>
                    <a:pt x="18" y="47"/>
                  </a:lnTo>
                  <a:lnTo>
                    <a:pt x="11" y="43"/>
                  </a:lnTo>
                  <a:lnTo>
                    <a:pt x="7" y="40"/>
                  </a:lnTo>
                  <a:lnTo>
                    <a:pt x="3" y="34"/>
                  </a:lnTo>
                  <a:lnTo>
                    <a:pt x="1" y="27"/>
                  </a:lnTo>
                  <a:lnTo>
                    <a:pt x="3" y="20"/>
                  </a:lnTo>
                  <a:lnTo>
                    <a:pt x="5" y="14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39" y="3"/>
                  </a:lnTo>
                  <a:lnTo>
                    <a:pt x="44" y="3"/>
                  </a:lnTo>
                  <a:lnTo>
                    <a:pt x="50" y="5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2"/>
                  </a:lnTo>
                  <a:lnTo>
                    <a:pt x="66" y="14"/>
                  </a:lnTo>
                  <a:lnTo>
                    <a:pt x="63" y="16"/>
                  </a:lnTo>
                  <a:close/>
                  <a:moveTo>
                    <a:pt x="18" y="27"/>
                  </a:moveTo>
                  <a:lnTo>
                    <a:pt x="20" y="32"/>
                  </a:lnTo>
                  <a:lnTo>
                    <a:pt x="22" y="36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6"/>
                  </a:lnTo>
                  <a:lnTo>
                    <a:pt x="44" y="32"/>
                  </a:lnTo>
                  <a:lnTo>
                    <a:pt x="44" y="27"/>
                  </a:lnTo>
                  <a:lnTo>
                    <a:pt x="44" y="21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1" y="14"/>
                  </a:lnTo>
                  <a:lnTo>
                    <a:pt x="26" y="14"/>
                  </a:lnTo>
                  <a:lnTo>
                    <a:pt x="22" y="18"/>
                  </a:lnTo>
                  <a:lnTo>
                    <a:pt x="20" y="21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4" name="Freeform 52"/>
            <p:cNvSpPr>
              <a:spLocks/>
            </p:cNvSpPr>
            <p:nvPr/>
          </p:nvSpPr>
          <p:spPr bwMode="auto">
            <a:xfrm>
              <a:off x="1582" y="3885"/>
              <a:ext cx="58" cy="77"/>
            </a:xfrm>
            <a:custGeom>
              <a:avLst/>
              <a:gdLst/>
              <a:ahLst/>
              <a:cxnLst>
                <a:cxn ang="0">
                  <a:pos x="28" y="77"/>
                </a:cxn>
                <a:cxn ang="0">
                  <a:pos x="19" y="77"/>
                </a:cxn>
                <a:cxn ang="0">
                  <a:pos x="9" y="73"/>
                </a:cxn>
                <a:cxn ang="0">
                  <a:pos x="0" y="69"/>
                </a:cxn>
                <a:cxn ang="0">
                  <a:pos x="6" y="59"/>
                </a:cxn>
                <a:cxn ang="0">
                  <a:pos x="13" y="62"/>
                </a:cxn>
                <a:cxn ang="0">
                  <a:pos x="21" y="64"/>
                </a:cxn>
                <a:cxn ang="0">
                  <a:pos x="30" y="66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1" y="59"/>
                </a:cxn>
                <a:cxn ang="0">
                  <a:pos x="41" y="55"/>
                </a:cxn>
                <a:cxn ang="0">
                  <a:pos x="41" y="51"/>
                </a:cxn>
                <a:cxn ang="0">
                  <a:pos x="39" y="49"/>
                </a:cxn>
                <a:cxn ang="0">
                  <a:pos x="35" y="46"/>
                </a:cxn>
                <a:cxn ang="0">
                  <a:pos x="30" y="46"/>
                </a:cxn>
                <a:cxn ang="0">
                  <a:pos x="21" y="42"/>
                </a:cxn>
                <a:cxn ang="0">
                  <a:pos x="13" y="40"/>
                </a:cxn>
                <a:cxn ang="0">
                  <a:pos x="8" y="37"/>
                </a:cxn>
                <a:cxn ang="0">
                  <a:pos x="4" y="30"/>
                </a:cxn>
                <a:cxn ang="0">
                  <a:pos x="4" y="24"/>
                </a:cxn>
                <a:cxn ang="0">
                  <a:pos x="4" y="15"/>
                </a:cxn>
                <a:cxn ang="0">
                  <a:pos x="8" y="10"/>
                </a:cxn>
                <a:cxn ang="0">
                  <a:pos x="13" y="4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48" y="4"/>
                </a:cxn>
                <a:cxn ang="0">
                  <a:pos x="56" y="6"/>
                </a:cxn>
                <a:cxn ang="0">
                  <a:pos x="50" y="17"/>
                </a:cxn>
                <a:cxn ang="0">
                  <a:pos x="43" y="15"/>
                </a:cxn>
                <a:cxn ang="0">
                  <a:pos x="37" y="13"/>
                </a:cxn>
                <a:cxn ang="0">
                  <a:pos x="32" y="11"/>
                </a:cxn>
                <a:cxn ang="0">
                  <a:pos x="26" y="13"/>
                </a:cxn>
                <a:cxn ang="0">
                  <a:pos x="24" y="15"/>
                </a:cxn>
                <a:cxn ang="0">
                  <a:pos x="21" y="17"/>
                </a:cxn>
                <a:cxn ang="0">
                  <a:pos x="21" y="20"/>
                </a:cxn>
                <a:cxn ang="0">
                  <a:pos x="21" y="26"/>
                </a:cxn>
                <a:cxn ang="0">
                  <a:pos x="24" y="28"/>
                </a:cxn>
                <a:cxn ang="0">
                  <a:pos x="30" y="30"/>
                </a:cxn>
                <a:cxn ang="0">
                  <a:pos x="39" y="31"/>
                </a:cxn>
                <a:cxn ang="0">
                  <a:pos x="47" y="35"/>
                </a:cxn>
                <a:cxn ang="0">
                  <a:pos x="52" y="39"/>
                </a:cxn>
                <a:cxn ang="0">
                  <a:pos x="56" y="42"/>
                </a:cxn>
                <a:cxn ang="0">
                  <a:pos x="58" y="48"/>
                </a:cxn>
                <a:cxn ang="0">
                  <a:pos x="58" y="53"/>
                </a:cxn>
                <a:cxn ang="0">
                  <a:pos x="54" y="66"/>
                </a:cxn>
                <a:cxn ang="0">
                  <a:pos x="45" y="73"/>
                </a:cxn>
                <a:cxn ang="0">
                  <a:pos x="28" y="77"/>
                </a:cxn>
              </a:cxnLst>
              <a:rect l="0" t="0" r="r" b="b"/>
              <a:pathLst>
                <a:path w="58" h="77">
                  <a:moveTo>
                    <a:pt x="28" y="77"/>
                  </a:moveTo>
                  <a:lnTo>
                    <a:pt x="19" y="77"/>
                  </a:lnTo>
                  <a:lnTo>
                    <a:pt x="9" y="73"/>
                  </a:lnTo>
                  <a:lnTo>
                    <a:pt x="0" y="69"/>
                  </a:lnTo>
                  <a:lnTo>
                    <a:pt x="6" y="59"/>
                  </a:lnTo>
                  <a:lnTo>
                    <a:pt x="13" y="62"/>
                  </a:lnTo>
                  <a:lnTo>
                    <a:pt x="21" y="64"/>
                  </a:lnTo>
                  <a:lnTo>
                    <a:pt x="30" y="66"/>
                  </a:lnTo>
                  <a:lnTo>
                    <a:pt x="35" y="64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1" y="55"/>
                  </a:lnTo>
                  <a:lnTo>
                    <a:pt x="41" y="51"/>
                  </a:lnTo>
                  <a:lnTo>
                    <a:pt x="39" y="49"/>
                  </a:lnTo>
                  <a:lnTo>
                    <a:pt x="35" y="46"/>
                  </a:lnTo>
                  <a:lnTo>
                    <a:pt x="30" y="46"/>
                  </a:lnTo>
                  <a:lnTo>
                    <a:pt x="21" y="42"/>
                  </a:lnTo>
                  <a:lnTo>
                    <a:pt x="13" y="40"/>
                  </a:lnTo>
                  <a:lnTo>
                    <a:pt x="8" y="37"/>
                  </a:lnTo>
                  <a:lnTo>
                    <a:pt x="4" y="30"/>
                  </a:lnTo>
                  <a:lnTo>
                    <a:pt x="4" y="24"/>
                  </a:lnTo>
                  <a:lnTo>
                    <a:pt x="4" y="15"/>
                  </a:lnTo>
                  <a:lnTo>
                    <a:pt x="8" y="10"/>
                  </a:lnTo>
                  <a:lnTo>
                    <a:pt x="13" y="4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8" y="4"/>
                  </a:lnTo>
                  <a:lnTo>
                    <a:pt x="56" y="6"/>
                  </a:lnTo>
                  <a:lnTo>
                    <a:pt x="50" y="17"/>
                  </a:lnTo>
                  <a:lnTo>
                    <a:pt x="43" y="15"/>
                  </a:lnTo>
                  <a:lnTo>
                    <a:pt x="37" y="13"/>
                  </a:lnTo>
                  <a:lnTo>
                    <a:pt x="32" y="11"/>
                  </a:lnTo>
                  <a:lnTo>
                    <a:pt x="26" y="13"/>
                  </a:lnTo>
                  <a:lnTo>
                    <a:pt x="24" y="15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21" y="26"/>
                  </a:lnTo>
                  <a:lnTo>
                    <a:pt x="24" y="28"/>
                  </a:lnTo>
                  <a:lnTo>
                    <a:pt x="30" y="30"/>
                  </a:lnTo>
                  <a:lnTo>
                    <a:pt x="39" y="31"/>
                  </a:lnTo>
                  <a:lnTo>
                    <a:pt x="47" y="35"/>
                  </a:lnTo>
                  <a:lnTo>
                    <a:pt x="52" y="39"/>
                  </a:lnTo>
                  <a:lnTo>
                    <a:pt x="56" y="42"/>
                  </a:lnTo>
                  <a:lnTo>
                    <a:pt x="58" y="48"/>
                  </a:lnTo>
                  <a:lnTo>
                    <a:pt x="58" y="53"/>
                  </a:lnTo>
                  <a:lnTo>
                    <a:pt x="54" y="66"/>
                  </a:lnTo>
                  <a:lnTo>
                    <a:pt x="45" y="73"/>
                  </a:lnTo>
                  <a:lnTo>
                    <a:pt x="28" y="7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5" name="Freeform 53"/>
            <p:cNvSpPr>
              <a:spLocks noEditPoints="1"/>
            </p:cNvSpPr>
            <p:nvPr/>
          </p:nvSpPr>
          <p:spPr bwMode="auto">
            <a:xfrm>
              <a:off x="1656" y="3885"/>
              <a:ext cx="63" cy="77"/>
            </a:xfrm>
            <a:custGeom>
              <a:avLst/>
              <a:gdLst/>
              <a:ahLst/>
              <a:cxnLst>
                <a:cxn ang="0">
                  <a:pos x="19" y="42"/>
                </a:cxn>
                <a:cxn ang="0">
                  <a:pos x="19" y="44"/>
                </a:cxn>
                <a:cxn ang="0">
                  <a:pos x="19" y="49"/>
                </a:cxn>
                <a:cxn ang="0">
                  <a:pos x="21" y="55"/>
                </a:cxn>
                <a:cxn ang="0">
                  <a:pos x="23" y="59"/>
                </a:cxn>
                <a:cxn ang="0">
                  <a:pos x="26" y="62"/>
                </a:cxn>
                <a:cxn ang="0">
                  <a:pos x="30" y="64"/>
                </a:cxn>
                <a:cxn ang="0">
                  <a:pos x="37" y="64"/>
                </a:cxn>
                <a:cxn ang="0">
                  <a:pos x="43" y="64"/>
                </a:cxn>
                <a:cxn ang="0">
                  <a:pos x="50" y="62"/>
                </a:cxn>
                <a:cxn ang="0">
                  <a:pos x="56" y="59"/>
                </a:cxn>
                <a:cxn ang="0">
                  <a:pos x="62" y="68"/>
                </a:cxn>
                <a:cxn ang="0">
                  <a:pos x="54" y="73"/>
                </a:cxn>
                <a:cxn ang="0">
                  <a:pos x="45" y="77"/>
                </a:cxn>
                <a:cxn ang="0">
                  <a:pos x="36" y="77"/>
                </a:cxn>
                <a:cxn ang="0">
                  <a:pos x="21" y="75"/>
                </a:cxn>
                <a:cxn ang="0">
                  <a:pos x="10" y="66"/>
                </a:cxn>
                <a:cxn ang="0">
                  <a:pos x="4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6" y="17"/>
                </a:cxn>
                <a:cxn ang="0">
                  <a:pos x="10" y="11"/>
                </a:cxn>
                <a:cxn ang="0">
                  <a:pos x="17" y="6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39" y="2"/>
                </a:cxn>
                <a:cxn ang="0">
                  <a:pos x="47" y="4"/>
                </a:cxn>
                <a:cxn ang="0">
                  <a:pos x="52" y="8"/>
                </a:cxn>
                <a:cxn ang="0">
                  <a:pos x="58" y="15"/>
                </a:cxn>
                <a:cxn ang="0">
                  <a:pos x="62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9" y="42"/>
                </a:cxn>
                <a:cxn ang="0">
                  <a:pos x="32" y="13"/>
                </a:cxn>
                <a:cxn ang="0">
                  <a:pos x="28" y="13"/>
                </a:cxn>
                <a:cxn ang="0">
                  <a:pos x="24" y="17"/>
                </a:cxn>
                <a:cxn ang="0">
                  <a:pos x="21" y="20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47" y="31"/>
                </a:cxn>
                <a:cxn ang="0">
                  <a:pos x="45" y="26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7" y="13"/>
                </a:cxn>
                <a:cxn ang="0">
                  <a:pos x="32" y="13"/>
                </a:cxn>
              </a:cxnLst>
              <a:rect l="0" t="0" r="r" b="b"/>
              <a:pathLst>
                <a:path w="63" h="77">
                  <a:moveTo>
                    <a:pt x="19" y="42"/>
                  </a:moveTo>
                  <a:lnTo>
                    <a:pt x="19" y="44"/>
                  </a:lnTo>
                  <a:lnTo>
                    <a:pt x="19" y="49"/>
                  </a:lnTo>
                  <a:lnTo>
                    <a:pt x="21" y="55"/>
                  </a:lnTo>
                  <a:lnTo>
                    <a:pt x="23" y="59"/>
                  </a:lnTo>
                  <a:lnTo>
                    <a:pt x="26" y="62"/>
                  </a:lnTo>
                  <a:lnTo>
                    <a:pt x="30" y="64"/>
                  </a:lnTo>
                  <a:lnTo>
                    <a:pt x="37" y="64"/>
                  </a:lnTo>
                  <a:lnTo>
                    <a:pt x="43" y="64"/>
                  </a:lnTo>
                  <a:lnTo>
                    <a:pt x="50" y="62"/>
                  </a:lnTo>
                  <a:lnTo>
                    <a:pt x="56" y="59"/>
                  </a:lnTo>
                  <a:lnTo>
                    <a:pt x="62" y="68"/>
                  </a:lnTo>
                  <a:lnTo>
                    <a:pt x="54" y="73"/>
                  </a:lnTo>
                  <a:lnTo>
                    <a:pt x="45" y="77"/>
                  </a:lnTo>
                  <a:lnTo>
                    <a:pt x="36" y="77"/>
                  </a:lnTo>
                  <a:lnTo>
                    <a:pt x="21" y="75"/>
                  </a:lnTo>
                  <a:lnTo>
                    <a:pt x="10" y="66"/>
                  </a:lnTo>
                  <a:lnTo>
                    <a:pt x="4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9" y="2"/>
                  </a:lnTo>
                  <a:lnTo>
                    <a:pt x="47" y="4"/>
                  </a:lnTo>
                  <a:lnTo>
                    <a:pt x="52" y="8"/>
                  </a:lnTo>
                  <a:lnTo>
                    <a:pt x="58" y="15"/>
                  </a:lnTo>
                  <a:lnTo>
                    <a:pt x="62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9" y="42"/>
                  </a:lnTo>
                  <a:close/>
                  <a:moveTo>
                    <a:pt x="32" y="13"/>
                  </a:moveTo>
                  <a:lnTo>
                    <a:pt x="28" y="13"/>
                  </a:lnTo>
                  <a:lnTo>
                    <a:pt x="24" y="17"/>
                  </a:lnTo>
                  <a:lnTo>
                    <a:pt x="21" y="20"/>
                  </a:lnTo>
                  <a:lnTo>
                    <a:pt x="19" y="26"/>
                  </a:lnTo>
                  <a:lnTo>
                    <a:pt x="19" y="31"/>
                  </a:lnTo>
                  <a:lnTo>
                    <a:pt x="47" y="31"/>
                  </a:lnTo>
                  <a:lnTo>
                    <a:pt x="45" y="26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7" y="13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6" name="Freeform 54"/>
            <p:cNvSpPr>
              <a:spLocks/>
            </p:cNvSpPr>
            <p:nvPr/>
          </p:nvSpPr>
          <p:spPr bwMode="auto">
            <a:xfrm>
              <a:off x="1732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28" y="85"/>
                </a:cxn>
                <a:cxn ang="0">
                  <a:pos x="34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6" y="96"/>
                </a:cxn>
                <a:cxn ang="0">
                  <a:pos x="28" y="96"/>
                </a:cxn>
                <a:cxn ang="0">
                  <a:pos x="21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0" y="87"/>
                </a:cxn>
                <a:cxn ang="0">
                  <a:pos x="10" y="83"/>
                </a:cxn>
                <a:cxn ang="0">
                  <a:pos x="8" y="78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8" y="21"/>
                </a:cxn>
                <a:cxn ang="0">
                  <a:pos x="8" y="12"/>
                </a:cxn>
                <a:cxn ang="0">
                  <a:pos x="10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28" y="85"/>
                  </a:lnTo>
                  <a:lnTo>
                    <a:pt x="34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6" y="96"/>
                  </a:lnTo>
                  <a:lnTo>
                    <a:pt x="28" y="96"/>
                  </a:lnTo>
                  <a:lnTo>
                    <a:pt x="21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0" y="87"/>
                  </a:lnTo>
                  <a:lnTo>
                    <a:pt x="10" y="83"/>
                  </a:lnTo>
                  <a:lnTo>
                    <a:pt x="8" y="78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8" y="21"/>
                  </a:lnTo>
                  <a:lnTo>
                    <a:pt x="8" y="12"/>
                  </a:lnTo>
                  <a:lnTo>
                    <a:pt x="10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7" name="Freeform 55"/>
            <p:cNvSpPr>
              <a:spLocks noEditPoints="1"/>
            </p:cNvSpPr>
            <p:nvPr/>
          </p:nvSpPr>
          <p:spPr bwMode="auto">
            <a:xfrm>
              <a:off x="1788" y="3885"/>
              <a:ext cx="63" cy="79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52" y="75"/>
                </a:cxn>
                <a:cxn ang="0">
                  <a:pos x="48" y="73"/>
                </a:cxn>
                <a:cxn ang="0">
                  <a:pos x="44" y="68"/>
                </a:cxn>
                <a:cxn ang="0">
                  <a:pos x="39" y="73"/>
                </a:cxn>
                <a:cxn ang="0">
                  <a:pos x="33" y="77"/>
                </a:cxn>
                <a:cxn ang="0">
                  <a:pos x="24" y="77"/>
                </a:cxn>
                <a:cxn ang="0">
                  <a:pos x="17" y="77"/>
                </a:cxn>
                <a:cxn ang="0">
                  <a:pos x="11" y="75"/>
                </a:cxn>
                <a:cxn ang="0">
                  <a:pos x="6" y="71"/>
                </a:cxn>
                <a:cxn ang="0">
                  <a:pos x="4" y="66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6" y="42"/>
                </a:cxn>
                <a:cxn ang="0">
                  <a:pos x="17" y="33"/>
                </a:cxn>
                <a:cxn ang="0">
                  <a:pos x="37" y="30"/>
                </a:cxn>
                <a:cxn ang="0">
                  <a:pos x="43" y="30"/>
                </a:cxn>
                <a:cxn ang="0">
                  <a:pos x="43" y="26"/>
                </a:cxn>
                <a:cxn ang="0">
                  <a:pos x="43" y="22"/>
                </a:cxn>
                <a:cxn ang="0">
                  <a:pos x="41" y="19"/>
                </a:cxn>
                <a:cxn ang="0">
                  <a:pos x="39" y="15"/>
                </a:cxn>
                <a:cxn ang="0">
                  <a:pos x="37" y="15"/>
                </a:cxn>
                <a:cxn ang="0">
                  <a:pos x="32" y="13"/>
                </a:cxn>
                <a:cxn ang="0">
                  <a:pos x="26" y="15"/>
                </a:cxn>
                <a:cxn ang="0">
                  <a:pos x="20" y="15"/>
                </a:cxn>
                <a:cxn ang="0">
                  <a:pos x="17" y="19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9" y="22"/>
                </a:cxn>
                <a:cxn ang="0">
                  <a:pos x="2" y="11"/>
                </a:cxn>
                <a:cxn ang="0">
                  <a:pos x="19" y="2"/>
                </a:cxn>
                <a:cxn ang="0">
                  <a:pos x="33" y="0"/>
                </a:cxn>
                <a:cxn ang="0">
                  <a:pos x="43" y="2"/>
                </a:cxn>
                <a:cxn ang="0">
                  <a:pos x="48" y="4"/>
                </a:cxn>
                <a:cxn ang="0">
                  <a:pos x="54" y="8"/>
                </a:cxn>
                <a:cxn ang="0">
                  <a:pos x="56" y="13"/>
                </a:cxn>
                <a:cxn ang="0">
                  <a:pos x="57" y="15"/>
                </a:cxn>
                <a:cxn ang="0">
                  <a:pos x="57" y="19"/>
                </a:cxn>
                <a:cxn ang="0">
                  <a:pos x="57" y="24"/>
                </a:cxn>
                <a:cxn ang="0">
                  <a:pos x="57" y="31"/>
                </a:cxn>
                <a:cxn ang="0">
                  <a:pos x="57" y="51"/>
                </a:cxn>
                <a:cxn ang="0">
                  <a:pos x="57" y="57"/>
                </a:cxn>
                <a:cxn ang="0">
                  <a:pos x="57" y="62"/>
                </a:cxn>
                <a:cxn ang="0">
                  <a:pos x="61" y="66"/>
                </a:cxn>
                <a:cxn ang="0">
                  <a:pos x="63" y="68"/>
                </a:cxn>
                <a:cxn ang="0">
                  <a:pos x="56" y="79"/>
                </a:cxn>
                <a:cxn ang="0">
                  <a:pos x="39" y="40"/>
                </a:cxn>
                <a:cxn ang="0">
                  <a:pos x="32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20" y="48"/>
                </a:cxn>
                <a:cxn ang="0">
                  <a:pos x="19" y="49"/>
                </a:cxn>
                <a:cxn ang="0">
                  <a:pos x="19" y="55"/>
                </a:cxn>
                <a:cxn ang="0">
                  <a:pos x="19" y="59"/>
                </a:cxn>
                <a:cxn ang="0">
                  <a:pos x="20" y="62"/>
                </a:cxn>
                <a:cxn ang="0">
                  <a:pos x="24" y="66"/>
                </a:cxn>
                <a:cxn ang="0">
                  <a:pos x="28" y="66"/>
                </a:cxn>
                <a:cxn ang="0">
                  <a:pos x="33" y="64"/>
                </a:cxn>
                <a:cxn ang="0">
                  <a:pos x="37" y="62"/>
                </a:cxn>
                <a:cxn ang="0">
                  <a:pos x="41" y="59"/>
                </a:cxn>
                <a:cxn ang="0">
                  <a:pos x="41" y="40"/>
                </a:cxn>
                <a:cxn ang="0">
                  <a:pos x="41" y="40"/>
                </a:cxn>
                <a:cxn ang="0">
                  <a:pos x="39" y="40"/>
                </a:cxn>
              </a:cxnLst>
              <a:rect l="0" t="0" r="r" b="b"/>
              <a:pathLst>
                <a:path w="63" h="79">
                  <a:moveTo>
                    <a:pt x="56" y="79"/>
                  </a:moveTo>
                  <a:lnTo>
                    <a:pt x="52" y="75"/>
                  </a:lnTo>
                  <a:lnTo>
                    <a:pt x="48" y="73"/>
                  </a:lnTo>
                  <a:lnTo>
                    <a:pt x="44" y="68"/>
                  </a:lnTo>
                  <a:lnTo>
                    <a:pt x="39" y="73"/>
                  </a:lnTo>
                  <a:lnTo>
                    <a:pt x="33" y="77"/>
                  </a:lnTo>
                  <a:lnTo>
                    <a:pt x="24" y="77"/>
                  </a:lnTo>
                  <a:lnTo>
                    <a:pt x="17" y="77"/>
                  </a:lnTo>
                  <a:lnTo>
                    <a:pt x="11" y="75"/>
                  </a:lnTo>
                  <a:lnTo>
                    <a:pt x="6" y="71"/>
                  </a:lnTo>
                  <a:lnTo>
                    <a:pt x="4" y="66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6" y="42"/>
                  </a:lnTo>
                  <a:lnTo>
                    <a:pt x="17" y="33"/>
                  </a:lnTo>
                  <a:lnTo>
                    <a:pt x="37" y="30"/>
                  </a:lnTo>
                  <a:lnTo>
                    <a:pt x="43" y="30"/>
                  </a:lnTo>
                  <a:lnTo>
                    <a:pt x="43" y="26"/>
                  </a:lnTo>
                  <a:lnTo>
                    <a:pt x="43" y="22"/>
                  </a:lnTo>
                  <a:lnTo>
                    <a:pt x="41" y="19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2" y="13"/>
                  </a:lnTo>
                  <a:lnTo>
                    <a:pt x="26" y="15"/>
                  </a:lnTo>
                  <a:lnTo>
                    <a:pt x="20" y="15"/>
                  </a:lnTo>
                  <a:lnTo>
                    <a:pt x="17" y="19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9" y="22"/>
                  </a:lnTo>
                  <a:lnTo>
                    <a:pt x="2" y="11"/>
                  </a:lnTo>
                  <a:lnTo>
                    <a:pt x="19" y="2"/>
                  </a:lnTo>
                  <a:lnTo>
                    <a:pt x="33" y="0"/>
                  </a:lnTo>
                  <a:lnTo>
                    <a:pt x="43" y="2"/>
                  </a:lnTo>
                  <a:lnTo>
                    <a:pt x="48" y="4"/>
                  </a:lnTo>
                  <a:lnTo>
                    <a:pt x="54" y="8"/>
                  </a:lnTo>
                  <a:lnTo>
                    <a:pt x="56" y="13"/>
                  </a:lnTo>
                  <a:lnTo>
                    <a:pt x="57" y="15"/>
                  </a:lnTo>
                  <a:lnTo>
                    <a:pt x="57" y="19"/>
                  </a:lnTo>
                  <a:lnTo>
                    <a:pt x="57" y="24"/>
                  </a:lnTo>
                  <a:lnTo>
                    <a:pt x="57" y="31"/>
                  </a:lnTo>
                  <a:lnTo>
                    <a:pt x="57" y="51"/>
                  </a:lnTo>
                  <a:lnTo>
                    <a:pt x="57" y="57"/>
                  </a:lnTo>
                  <a:lnTo>
                    <a:pt x="57" y="62"/>
                  </a:lnTo>
                  <a:lnTo>
                    <a:pt x="61" y="66"/>
                  </a:lnTo>
                  <a:lnTo>
                    <a:pt x="63" y="68"/>
                  </a:lnTo>
                  <a:lnTo>
                    <a:pt x="56" y="79"/>
                  </a:lnTo>
                  <a:close/>
                  <a:moveTo>
                    <a:pt x="39" y="40"/>
                  </a:moveTo>
                  <a:lnTo>
                    <a:pt x="32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20" y="48"/>
                  </a:lnTo>
                  <a:lnTo>
                    <a:pt x="19" y="49"/>
                  </a:lnTo>
                  <a:lnTo>
                    <a:pt x="19" y="55"/>
                  </a:lnTo>
                  <a:lnTo>
                    <a:pt x="19" y="59"/>
                  </a:lnTo>
                  <a:lnTo>
                    <a:pt x="20" y="62"/>
                  </a:lnTo>
                  <a:lnTo>
                    <a:pt x="24" y="66"/>
                  </a:lnTo>
                  <a:lnTo>
                    <a:pt x="28" y="66"/>
                  </a:lnTo>
                  <a:lnTo>
                    <a:pt x="33" y="64"/>
                  </a:lnTo>
                  <a:lnTo>
                    <a:pt x="37" y="62"/>
                  </a:lnTo>
                  <a:lnTo>
                    <a:pt x="41" y="59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8" name="Freeform 56"/>
            <p:cNvSpPr>
              <a:spLocks/>
            </p:cNvSpPr>
            <p:nvPr/>
          </p:nvSpPr>
          <p:spPr bwMode="auto">
            <a:xfrm>
              <a:off x="1864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30" y="85"/>
                </a:cxn>
                <a:cxn ang="0">
                  <a:pos x="33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5" y="96"/>
                </a:cxn>
                <a:cxn ang="0">
                  <a:pos x="28" y="96"/>
                </a:cxn>
                <a:cxn ang="0">
                  <a:pos x="22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1" y="87"/>
                </a:cxn>
                <a:cxn ang="0">
                  <a:pos x="9" y="83"/>
                </a:cxn>
                <a:cxn ang="0">
                  <a:pos x="9" y="78"/>
                </a:cxn>
                <a:cxn ang="0">
                  <a:pos x="9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9" y="21"/>
                </a:cxn>
                <a:cxn ang="0">
                  <a:pos x="9" y="12"/>
                </a:cxn>
                <a:cxn ang="0">
                  <a:pos x="9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30" y="85"/>
                  </a:lnTo>
                  <a:lnTo>
                    <a:pt x="33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5" y="96"/>
                  </a:lnTo>
                  <a:lnTo>
                    <a:pt x="28" y="96"/>
                  </a:lnTo>
                  <a:lnTo>
                    <a:pt x="22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9" y="83"/>
                  </a:lnTo>
                  <a:lnTo>
                    <a:pt x="9" y="78"/>
                  </a:lnTo>
                  <a:lnTo>
                    <a:pt x="9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9" y="21"/>
                  </a:lnTo>
                  <a:lnTo>
                    <a:pt x="9" y="12"/>
                  </a:lnTo>
                  <a:lnTo>
                    <a:pt x="9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49" name="Freeform 57"/>
            <p:cNvSpPr>
              <a:spLocks noEditPoints="1"/>
            </p:cNvSpPr>
            <p:nvPr/>
          </p:nvSpPr>
          <p:spPr bwMode="auto">
            <a:xfrm>
              <a:off x="1920" y="3885"/>
              <a:ext cx="63" cy="77"/>
            </a:xfrm>
            <a:custGeom>
              <a:avLst/>
              <a:gdLst/>
              <a:ahLst/>
              <a:cxnLst>
                <a:cxn ang="0">
                  <a:pos x="18" y="42"/>
                </a:cxn>
                <a:cxn ang="0">
                  <a:pos x="18" y="44"/>
                </a:cxn>
                <a:cxn ang="0">
                  <a:pos x="18" y="49"/>
                </a:cxn>
                <a:cxn ang="0">
                  <a:pos x="20" y="55"/>
                </a:cxn>
                <a:cxn ang="0">
                  <a:pos x="22" y="59"/>
                </a:cxn>
                <a:cxn ang="0">
                  <a:pos x="26" y="62"/>
                </a:cxn>
                <a:cxn ang="0">
                  <a:pos x="29" y="64"/>
                </a:cxn>
                <a:cxn ang="0">
                  <a:pos x="37" y="64"/>
                </a:cxn>
                <a:cxn ang="0">
                  <a:pos x="42" y="64"/>
                </a:cxn>
                <a:cxn ang="0">
                  <a:pos x="50" y="62"/>
                </a:cxn>
                <a:cxn ang="0">
                  <a:pos x="55" y="59"/>
                </a:cxn>
                <a:cxn ang="0">
                  <a:pos x="61" y="68"/>
                </a:cxn>
                <a:cxn ang="0">
                  <a:pos x="53" y="73"/>
                </a:cxn>
                <a:cxn ang="0">
                  <a:pos x="44" y="77"/>
                </a:cxn>
                <a:cxn ang="0">
                  <a:pos x="35" y="77"/>
                </a:cxn>
                <a:cxn ang="0">
                  <a:pos x="20" y="75"/>
                </a:cxn>
                <a:cxn ang="0">
                  <a:pos x="9" y="66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5" y="17"/>
                </a:cxn>
                <a:cxn ang="0">
                  <a:pos x="9" y="11"/>
                </a:cxn>
                <a:cxn ang="0">
                  <a:pos x="16" y="6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39" y="2"/>
                </a:cxn>
                <a:cxn ang="0">
                  <a:pos x="46" y="4"/>
                </a:cxn>
                <a:cxn ang="0">
                  <a:pos x="52" y="8"/>
                </a:cxn>
                <a:cxn ang="0">
                  <a:pos x="57" y="15"/>
                </a:cxn>
                <a:cxn ang="0">
                  <a:pos x="61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8" y="42"/>
                </a:cxn>
                <a:cxn ang="0">
                  <a:pos x="31" y="13"/>
                </a:cxn>
                <a:cxn ang="0">
                  <a:pos x="27" y="13"/>
                </a:cxn>
                <a:cxn ang="0">
                  <a:pos x="24" y="17"/>
                </a:cxn>
                <a:cxn ang="0">
                  <a:pos x="20" y="20"/>
                </a:cxn>
                <a:cxn ang="0">
                  <a:pos x="18" y="26"/>
                </a:cxn>
                <a:cxn ang="0">
                  <a:pos x="18" y="31"/>
                </a:cxn>
                <a:cxn ang="0">
                  <a:pos x="46" y="31"/>
                </a:cxn>
                <a:cxn ang="0">
                  <a:pos x="44" y="26"/>
                </a:cxn>
                <a:cxn ang="0">
                  <a:pos x="42" y="20"/>
                </a:cxn>
                <a:cxn ang="0">
                  <a:pos x="40" y="17"/>
                </a:cxn>
                <a:cxn ang="0">
                  <a:pos x="37" y="13"/>
                </a:cxn>
                <a:cxn ang="0">
                  <a:pos x="31" y="13"/>
                </a:cxn>
              </a:cxnLst>
              <a:rect l="0" t="0" r="r" b="b"/>
              <a:pathLst>
                <a:path w="63" h="77">
                  <a:moveTo>
                    <a:pt x="18" y="42"/>
                  </a:moveTo>
                  <a:lnTo>
                    <a:pt x="18" y="44"/>
                  </a:lnTo>
                  <a:lnTo>
                    <a:pt x="18" y="49"/>
                  </a:lnTo>
                  <a:lnTo>
                    <a:pt x="20" y="55"/>
                  </a:lnTo>
                  <a:lnTo>
                    <a:pt x="22" y="59"/>
                  </a:lnTo>
                  <a:lnTo>
                    <a:pt x="26" y="62"/>
                  </a:lnTo>
                  <a:lnTo>
                    <a:pt x="29" y="64"/>
                  </a:lnTo>
                  <a:lnTo>
                    <a:pt x="37" y="64"/>
                  </a:lnTo>
                  <a:lnTo>
                    <a:pt x="42" y="64"/>
                  </a:lnTo>
                  <a:lnTo>
                    <a:pt x="50" y="62"/>
                  </a:lnTo>
                  <a:lnTo>
                    <a:pt x="55" y="59"/>
                  </a:lnTo>
                  <a:lnTo>
                    <a:pt x="61" y="68"/>
                  </a:lnTo>
                  <a:lnTo>
                    <a:pt x="53" y="73"/>
                  </a:lnTo>
                  <a:lnTo>
                    <a:pt x="44" y="77"/>
                  </a:lnTo>
                  <a:lnTo>
                    <a:pt x="35" y="77"/>
                  </a:lnTo>
                  <a:lnTo>
                    <a:pt x="20" y="75"/>
                  </a:lnTo>
                  <a:lnTo>
                    <a:pt x="9" y="66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5" y="17"/>
                  </a:lnTo>
                  <a:lnTo>
                    <a:pt x="9" y="11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9" y="2"/>
                  </a:lnTo>
                  <a:lnTo>
                    <a:pt x="46" y="4"/>
                  </a:lnTo>
                  <a:lnTo>
                    <a:pt x="52" y="8"/>
                  </a:lnTo>
                  <a:lnTo>
                    <a:pt x="57" y="15"/>
                  </a:lnTo>
                  <a:lnTo>
                    <a:pt x="61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8" y="42"/>
                  </a:lnTo>
                  <a:close/>
                  <a:moveTo>
                    <a:pt x="31" y="13"/>
                  </a:moveTo>
                  <a:lnTo>
                    <a:pt x="27" y="13"/>
                  </a:lnTo>
                  <a:lnTo>
                    <a:pt x="24" y="17"/>
                  </a:lnTo>
                  <a:lnTo>
                    <a:pt x="20" y="20"/>
                  </a:lnTo>
                  <a:lnTo>
                    <a:pt x="18" y="26"/>
                  </a:lnTo>
                  <a:lnTo>
                    <a:pt x="18" y="31"/>
                  </a:lnTo>
                  <a:lnTo>
                    <a:pt x="46" y="31"/>
                  </a:lnTo>
                  <a:lnTo>
                    <a:pt x="44" y="26"/>
                  </a:lnTo>
                  <a:lnTo>
                    <a:pt x="42" y="20"/>
                  </a:lnTo>
                  <a:lnTo>
                    <a:pt x="40" y="17"/>
                  </a:lnTo>
                  <a:lnTo>
                    <a:pt x="37" y="13"/>
                  </a:lnTo>
                  <a:lnTo>
                    <a:pt x="31" y="1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0" name="Freeform 58"/>
            <p:cNvSpPr>
              <a:spLocks/>
            </p:cNvSpPr>
            <p:nvPr/>
          </p:nvSpPr>
          <p:spPr bwMode="auto">
            <a:xfrm>
              <a:off x="2001" y="3885"/>
              <a:ext cx="60" cy="75"/>
            </a:xfrm>
            <a:custGeom>
              <a:avLst/>
              <a:gdLst/>
              <a:ahLst/>
              <a:cxnLst>
                <a:cxn ang="0">
                  <a:pos x="45" y="75"/>
                </a:cxn>
                <a:cxn ang="0">
                  <a:pos x="45" y="28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0" y="15"/>
                </a:cxn>
                <a:cxn ang="0">
                  <a:pos x="24" y="19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4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4" y="2"/>
                </a:cxn>
                <a:cxn ang="0">
                  <a:pos x="41" y="0"/>
                </a:cxn>
                <a:cxn ang="0">
                  <a:pos x="47" y="2"/>
                </a:cxn>
                <a:cxn ang="0">
                  <a:pos x="52" y="4"/>
                </a:cxn>
                <a:cxn ang="0">
                  <a:pos x="56" y="8"/>
                </a:cxn>
                <a:cxn ang="0">
                  <a:pos x="60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5" y="75"/>
                </a:cxn>
              </a:cxnLst>
              <a:rect l="0" t="0" r="r" b="b"/>
              <a:pathLst>
                <a:path w="60" h="75">
                  <a:moveTo>
                    <a:pt x="45" y="75"/>
                  </a:moveTo>
                  <a:lnTo>
                    <a:pt x="45" y="28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0" y="15"/>
                  </a:lnTo>
                  <a:lnTo>
                    <a:pt x="24" y="19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4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60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1" name="Freeform 59"/>
            <p:cNvSpPr>
              <a:spLocks noEditPoints="1"/>
            </p:cNvSpPr>
            <p:nvPr/>
          </p:nvSpPr>
          <p:spPr bwMode="auto">
            <a:xfrm>
              <a:off x="1056" y="3717"/>
              <a:ext cx="66" cy="100"/>
            </a:xfrm>
            <a:custGeom>
              <a:avLst/>
              <a:gdLst/>
              <a:ahLst/>
              <a:cxnLst>
                <a:cxn ang="0">
                  <a:pos x="33" y="61"/>
                </a:cxn>
                <a:cxn ang="0">
                  <a:pos x="16" y="61"/>
                </a:cxn>
                <a:cxn ang="0">
                  <a:pos x="16" y="100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0" y="3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3" y="14"/>
                </a:cxn>
                <a:cxn ang="0">
                  <a:pos x="66" y="21"/>
                </a:cxn>
                <a:cxn ang="0">
                  <a:pos x="66" y="29"/>
                </a:cxn>
                <a:cxn ang="0">
                  <a:pos x="63" y="47"/>
                </a:cxn>
                <a:cxn ang="0">
                  <a:pos x="50" y="58"/>
                </a:cxn>
                <a:cxn ang="0">
                  <a:pos x="33" y="61"/>
                </a:cxn>
                <a:cxn ang="0">
                  <a:pos x="16" y="12"/>
                </a:cxn>
                <a:cxn ang="0">
                  <a:pos x="16" y="49"/>
                </a:cxn>
                <a:cxn ang="0">
                  <a:pos x="29" y="49"/>
                </a:cxn>
                <a:cxn ang="0">
                  <a:pos x="37" y="47"/>
                </a:cxn>
                <a:cxn ang="0">
                  <a:pos x="42" y="45"/>
                </a:cxn>
                <a:cxn ang="0">
                  <a:pos x="44" y="41"/>
                </a:cxn>
                <a:cxn ang="0">
                  <a:pos x="48" y="36"/>
                </a:cxn>
                <a:cxn ang="0">
                  <a:pos x="48" y="31"/>
                </a:cxn>
                <a:cxn ang="0">
                  <a:pos x="48" y="25"/>
                </a:cxn>
                <a:cxn ang="0">
                  <a:pos x="46" y="21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35" y="14"/>
                </a:cxn>
                <a:cxn ang="0">
                  <a:pos x="29" y="12"/>
                </a:cxn>
                <a:cxn ang="0">
                  <a:pos x="16" y="12"/>
                </a:cxn>
              </a:cxnLst>
              <a:rect l="0" t="0" r="r" b="b"/>
              <a:pathLst>
                <a:path w="66" h="100">
                  <a:moveTo>
                    <a:pt x="33" y="61"/>
                  </a:moveTo>
                  <a:lnTo>
                    <a:pt x="16" y="61"/>
                  </a:lnTo>
                  <a:lnTo>
                    <a:pt x="16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0" y="3"/>
                  </a:lnTo>
                  <a:lnTo>
                    <a:pt x="53" y="5"/>
                  </a:lnTo>
                  <a:lnTo>
                    <a:pt x="59" y="9"/>
                  </a:lnTo>
                  <a:lnTo>
                    <a:pt x="63" y="14"/>
                  </a:lnTo>
                  <a:lnTo>
                    <a:pt x="66" y="21"/>
                  </a:lnTo>
                  <a:lnTo>
                    <a:pt x="66" y="29"/>
                  </a:lnTo>
                  <a:lnTo>
                    <a:pt x="63" y="47"/>
                  </a:lnTo>
                  <a:lnTo>
                    <a:pt x="50" y="58"/>
                  </a:lnTo>
                  <a:lnTo>
                    <a:pt x="33" y="61"/>
                  </a:lnTo>
                  <a:close/>
                  <a:moveTo>
                    <a:pt x="16" y="12"/>
                  </a:moveTo>
                  <a:lnTo>
                    <a:pt x="16" y="49"/>
                  </a:lnTo>
                  <a:lnTo>
                    <a:pt x="29" y="49"/>
                  </a:lnTo>
                  <a:lnTo>
                    <a:pt x="37" y="47"/>
                  </a:lnTo>
                  <a:lnTo>
                    <a:pt x="42" y="45"/>
                  </a:lnTo>
                  <a:lnTo>
                    <a:pt x="44" y="41"/>
                  </a:lnTo>
                  <a:lnTo>
                    <a:pt x="48" y="36"/>
                  </a:lnTo>
                  <a:lnTo>
                    <a:pt x="48" y="31"/>
                  </a:lnTo>
                  <a:lnTo>
                    <a:pt x="48" y="25"/>
                  </a:lnTo>
                  <a:lnTo>
                    <a:pt x="46" y="21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35" y="14"/>
                  </a:lnTo>
                  <a:lnTo>
                    <a:pt x="29" y="12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2" name="Freeform 60"/>
            <p:cNvSpPr>
              <a:spLocks/>
            </p:cNvSpPr>
            <p:nvPr/>
          </p:nvSpPr>
          <p:spPr bwMode="auto">
            <a:xfrm>
              <a:off x="1139" y="3711"/>
              <a:ext cx="28" cy="107"/>
            </a:xfrm>
            <a:custGeom>
              <a:avLst/>
              <a:gdLst/>
              <a:ahLst/>
              <a:cxnLst>
                <a:cxn ang="0">
                  <a:pos x="17" y="107"/>
                </a:cxn>
                <a:cxn ang="0">
                  <a:pos x="13" y="106"/>
                </a:cxn>
                <a:cxn ang="0">
                  <a:pos x="7" y="104"/>
                </a:cxn>
                <a:cxn ang="0">
                  <a:pos x="6" y="102"/>
                </a:cxn>
                <a:cxn ang="0">
                  <a:pos x="4" y="98"/>
                </a:cxn>
                <a:cxn ang="0">
                  <a:pos x="2" y="95"/>
                </a:cxn>
                <a:cxn ang="0">
                  <a:pos x="2" y="91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24"/>
                </a:cxn>
                <a:cxn ang="0">
                  <a:pos x="2" y="1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17" y="0"/>
                </a:cxn>
                <a:cxn ang="0">
                  <a:pos x="17" y="4"/>
                </a:cxn>
                <a:cxn ang="0">
                  <a:pos x="18" y="11"/>
                </a:cxn>
                <a:cxn ang="0">
                  <a:pos x="18" y="20"/>
                </a:cxn>
                <a:cxn ang="0">
                  <a:pos x="18" y="80"/>
                </a:cxn>
                <a:cxn ang="0">
                  <a:pos x="18" y="87"/>
                </a:cxn>
                <a:cxn ang="0">
                  <a:pos x="18" y="91"/>
                </a:cxn>
                <a:cxn ang="0">
                  <a:pos x="18" y="93"/>
                </a:cxn>
                <a:cxn ang="0">
                  <a:pos x="18" y="95"/>
                </a:cxn>
                <a:cxn ang="0">
                  <a:pos x="22" y="95"/>
                </a:cxn>
                <a:cxn ang="0">
                  <a:pos x="24" y="95"/>
                </a:cxn>
                <a:cxn ang="0">
                  <a:pos x="28" y="106"/>
                </a:cxn>
                <a:cxn ang="0">
                  <a:pos x="22" y="106"/>
                </a:cxn>
                <a:cxn ang="0">
                  <a:pos x="17" y="107"/>
                </a:cxn>
              </a:cxnLst>
              <a:rect l="0" t="0" r="r" b="b"/>
              <a:pathLst>
                <a:path w="28" h="107">
                  <a:moveTo>
                    <a:pt x="17" y="107"/>
                  </a:moveTo>
                  <a:lnTo>
                    <a:pt x="13" y="106"/>
                  </a:lnTo>
                  <a:lnTo>
                    <a:pt x="7" y="104"/>
                  </a:lnTo>
                  <a:lnTo>
                    <a:pt x="6" y="102"/>
                  </a:lnTo>
                  <a:lnTo>
                    <a:pt x="4" y="98"/>
                  </a:lnTo>
                  <a:lnTo>
                    <a:pt x="2" y="95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24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18" y="11"/>
                  </a:lnTo>
                  <a:lnTo>
                    <a:pt x="18" y="20"/>
                  </a:lnTo>
                  <a:lnTo>
                    <a:pt x="18" y="80"/>
                  </a:lnTo>
                  <a:lnTo>
                    <a:pt x="18" y="87"/>
                  </a:lnTo>
                  <a:lnTo>
                    <a:pt x="18" y="91"/>
                  </a:lnTo>
                  <a:lnTo>
                    <a:pt x="18" y="93"/>
                  </a:lnTo>
                  <a:lnTo>
                    <a:pt x="18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8" y="106"/>
                  </a:lnTo>
                  <a:lnTo>
                    <a:pt x="22" y="106"/>
                  </a:lnTo>
                  <a:lnTo>
                    <a:pt x="17" y="10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3" name="Freeform 61"/>
            <p:cNvSpPr>
              <a:spLocks noEditPoints="1"/>
            </p:cNvSpPr>
            <p:nvPr/>
          </p:nvSpPr>
          <p:spPr bwMode="auto">
            <a:xfrm>
              <a:off x="1182" y="3742"/>
              <a:ext cx="63" cy="76"/>
            </a:xfrm>
            <a:custGeom>
              <a:avLst/>
              <a:gdLst/>
              <a:ahLst/>
              <a:cxnLst>
                <a:cxn ang="0">
                  <a:pos x="53" y="76"/>
                </a:cxn>
                <a:cxn ang="0">
                  <a:pos x="50" y="75"/>
                </a:cxn>
                <a:cxn ang="0">
                  <a:pos x="46" y="71"/>
                </a:cxn>
                <a:cxn ang="0">
                  <a:pos x="44" y="67"/>
                </a:cxn>
                <a:cxn ang="0">
                  <a:pos x="39" y="73"/>
                </a:cxn>
                <a:cxn ang="0">
                  <a:pos x="31" y="75"/>
                </a:cxn>
                <a:cxn ang="0">
                  <a:pos x="24" y="76"/>
                </a:cxn>
                <a:cxn ang="0">
                  <a:pos x="16" y="75"/>
                </a:cxn>
                <a:cxn ang="0">
                  <a:pos x="11" y="73"/>
                </a:cxn>
                <a:cxn ang="0">
                  <a:pos x="5" y="71"/>
                </a:cxn>
                <a:cxn ang="0">
                  <a:pos x="1" y="65"/>
                </a:cxn>
                <a:cxn ang="0">
                  <a:pos x="0" y="60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16" y="33"/>
                </a:cxn>
                <a:cxn ang="0">
                  <a:pos x="37" y="29"/>
                </a:cxn>
                <a:cxn ang="0">
                  <a:pos x="40" y="29"/>
                </a:cxn>
                <a:cxn ang="0">
                  <a:pos x="40" y="25"/>
                </a:cxn>
                <a:cxn ang="0">
                  <a:pos x="40" y="20"/>
                </a:cxn>
                <a:cxn ang="0">
                  <a:pos x="40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1" y="13"/>
                </a:cxn>
                <a:cxn ang="0">
                  <a:pos x="26" y="13"/>
                </a:cxn>
                <a:cxn ang="0">
                  <a:pos x="20" y="15"/>
                </a:cxn>
                <a:cxn ang="0">
                  <a:pos x="16" y="16"/>
                </a:cxn>
                <a:cxn ang="0">
                  <a:pos x="13" y="18"/>
                </a:cxn>
                <a:cxn ang="0">
                  <a:pos x="9" y="20"/>
                </a:cxn>
                <a:cxn ang="0">
                  <a:pos x="9" y="20"/>
                </a:cxn>
                <a:cxn ang="0">
                  <a:pos x="1" y="9"/>
                </a:cxn>
                <a:cxn ang="0">
                  <a:pos x="16" y="2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8" y="2"/>
                </a:cxn>
                <a:cxn ang="0">
                  <a:pos x="52" y="7"/>
                </a:cxn>
                <a:cxn ang="0">
                  <a:pos x="55" y="11"/>
                </a:cxn>
                <a:cxn ang="0">
                  <a:pos x="55" y="15"/>
                </a:cxn>
                <a:cxn ang="0">
                  <a:pos x="57" y="18"/>
                </a:cxn>
                <a:cxn ang="0">
                  <a:pos x="57" y="22"/>
                </a:cxn>
                <a:cxn ang="0">
                  <a:pos x="57" y="29"/>
                </a:cxn>
                <a:cxn ang="0">
                  <a:pos x="57" y="51"/>
                </a:cxn>
                <a:cxn ang="0">
                  <a:pos x="57" y="56"/>
                </a:cxn>
                <a:cxn ang="0">
                  <a:pos x="57" y="60"/>
                </a:cxn>
                <a:cxn ang="0">
                  <a:pos x="59" y="64"/>
                </a:cxn>
                <a:cxn ang="0">
                  <a:pos x="63" y="67"/>
                </a:cxn>
                <a:cxn ang="0">
                  <a:pos x="53" y="76"/>
                </a:cxn>
                <a:cxn ang="0">
                  <a:pos x="37" y="40"/>
                </a:cxn>
                <a:cxn ang="0">
                  <a:pos x="31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18" y="45"/>
                </a:cxn>
                <a:cxn ang="0">
                  <a:pos x="16" y="49"/>
                </a:cxn>
                <a:cxn ang="0">
                  <a:pos x="16" y="53"/>
                </a:cxn>
                <a:cxn ang="0">
                  <a:pos x="18" y="58"/>
                </a:cxn>
                <a:cxn ang="0">
                  <a:pos x="20" y="62"/>
                </a:cxn>
                <a:cxn ang="0">
                  <a:pos x="22" y="64"/>
                </a:cxn>
                <a:cxn ang="0">
                  <a:pos x="27" y="65"/>
                </a:cxn>
                <a:cxn ang="0">
                  <a:pos x="31" y="64"/>
                </a:cxn>
                <a:cxn ang="0">
                  <a:pos x="37" y="62"/>
                </a:cxn>
                <a:cxn ang="0">
                  <a:pos x="40" y="56"/>
                </a:cxn>
                <a:cxn ang="0">
                  <a:pos x="40" y="40"/>
                </a:cxn>
                <a:cxn ang="0">
                  <a:pos x="40" y="40"/>
                </a:cxn>
                <a:cxn ang="0">
                  <a:pos x="37" y="40"/>
                </a:cxn>
              </a:cxnLst>
              <a:rect l="0" t="0" r="r" b="b"/>
              <a:pathLst>
                <a:path w="63" h="76">
                  <a:moveTo>
                    <a:pt x="53" y="76"/>
                  </a:moveTo>
                  <a:lnTo>
                    <a:pt x="50" y="75"/>
                  </a:lnTo>
                  <a:lnTo>
                    <a:pt x="46" y="71"/>
                  </a:lnTo>
                  <a:lnTo>
                    <a:pt x="44" y="67"/>
                  </a:lnTo>
                  <a:lnTo>
                    <a:pt x="39" y="73"/>
                  </a:lnTo>
                  <a:lnTo>
                    <a:pt x="31" y="75"/>
                  </a:lnTo>
                  <a:lnTo>
                    <a:pt x="24" y="76"/>
                  </a:lnTo>
                  <a:lnTo>
                    <a:pt x="16" y="75"/>
                  </a:lnTo>
                  <a:lnTo>
                    <a:pt x="11" y="73"/>
                  </a:lnTo>
                  <a:lnTo>
                    <a:pt x="5" y="71"/>
                  </a:lnTo>
                  <a:lnTo>
                    <a:pt x="1" y="65"/>
                  </a:lnTo>
                  <a:lnTo>
                    <a:pt x="0" y="60"/>
                  </a:lnTo>
                  <a:lnTo>
                    <a:pt x="0" y="55"/>
                  </a:lnTo>
                  <a:lnTo>
                    <a:pt x="3" y="40"/>
                  </a:lnTo>
                  <a:lnTo>
                    <a:pt x="16" y="33"/>
                  </a:lnTo>
                  <a:lnTo>
                    <a:pt x="37" y="29"/>
                  </a:lnTo>
                  <a:lnTo>
                    <a:pt x="40" y="29"/>
                  </a:lnTo>
                  <a:lnTo>
                    <a:pt x="40" y="25"/>
                  </a:lnTo>
                  <a:lnTo>
                    <a:pt x="40" y="20"/>
                  </a:lnTo>
                  <a:lnTo>
                    <a:pt x="40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1" y="13"/>
                  </a:lnTo>
                  <a:lnTo>
                    <a:pt x="26" y="13"/>
                  </a:lnTo>
                  <a:lnTo>
                    <a:pt x="20" y="15"/>
                  </a:lnTo>
                  <a:lnTo>
                    <a:pt x="16" y="16"/>
                  </a:lnTo>
                  <a:lnTo>
                    <a:pt x="13" y="18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1" y="9"/>
                  </a:lnTo>
                  <a:lnTo>
                    <a:pt x="16" y="2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5" y="15"/>
                  </a:lnTo>
                  <a:lnTo>
                    <a:pt x="57" y="18"/>
                  </a:lnTo>
                  <a:lnTo>
                    <a:pt x="57" y="22"/>
                  </a:lnTo>
                  <a:lnTo>
                    <a:pt x="57" y="29"/>
                  </a:lnTo>
                  <a:lnTo>
                    <a:pt x="57" y="51"/>
                  </a:lnTo>
                  <a:lnTo>
                    <a:pt x="57" y="56"/>
                  </a:lnTo>
                  <a:lnTo>
                    <a:pt x="57" y="60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53" y="76"/>
                  </a:lnTo>
                  <a:close/>
                  <a:moveTo>
                    <a:pt x="37" y="40"/>
                  </a:moveTo>
                  <a:lnTo>
                    <a:pt x="31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18" y="45"/>
                  </a:lnTo>
                  <a:lnTo>
                    <a:pt x="16" y="49"/>
                  </a:lnTo>
                  <a:lnTo>
                    <a:pt x="16" y="53"/>
                  </a:lnTo>
                  <a:lnTo>
                    <a:pt x="18" y="58"/>
                  </a:lnTo>
                  <a:lnTo>
                    <a:pt x="20" y="62"/>
                  </a:lnTo>
                  <a:lnTo>
                    <a:pt x="22" y="64"/>
                  </a:lnTo>
                  <a:lnTo>
                    <a:pt x="27" y="65"/>
                  </a:lnTo>
                  <a:lnTo>
                    <a:pt x="31" y="64"/>
                  </a:lnTo>
                  <a:lnTo>
                    <a:pt x="37" y="62"/>
                  </a:lnTo>
                  <a:lnTo>
                    <a:pt x="40" y="56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4" name="Freeform 62"/>
            <p:cNvSpPr>
              <a:spLocks/>
            </p:cNvSpPr>
            <p:nvPr/>
          </p:nvSpPr>
          <p:spPr bwMode="auto">
            <a:xfrm>
              <a:off x="1263" y="3742"/>
              <a:ext cx="60" cy="75"/>
            </a:xfrm>
            <a:custGeom>
              <a:avLst/>
              <a:gdLst/>
              <a:ahLst/>
              <a:cxnLst>
                <a:cxn ang="0">
                  <a:pos x="43" y="75"/>
                </a:cxn>
                <a:cxn ang="0">
                  <a:pos x="43" y="25"/>
                </a:cxn>
                <a:cxn ang="0">
                  <a:pos x="43" y="20"/>
                </a:cxn>
                <a:cxn ang="0">
                  <a:pos x="41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0" y="15"/>
                </a:cxn>
                <a:cxn ang="0">
                  <a:pos x="24" y="16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2" y="75"/>
                </a:cxn>
                <a:cxn ang="0">
                  <a:pos x="2" y="20"/>
                </a:cxn>
                <a:cxn ang="0">
                  <a:pos x="2" y="15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9"/>
                </a:cxn>
                <a:cxn ang="0">
                  <a:pos x="24" y="4"/>
                </a:cxn>
                <a:cxn ang="0">
                  <a:pos x="32" y="0"/>
                </a:cxn>
                <a:cxn ang="0">
                  <a:pos x="39" y="0"/>
                </a:cxn>
                <a:cxn ang="0">
                  <a:pos x="47" y="0"/>
                </a:cxn>
                <a:cxn ang="0">
                  <a:pos x="52" y="4"/>
                </a:cxn>
                <a:cxn ang="0">
                  <a:pos x="56" y="7"/>
                </a:cxn>
                <a:cxn ang="0">
                  <a:pos x="58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3" y="75"/>
                </a:cxn>
              </a:cxnLst>
              <a:rect l="0" t="0" r="r" b="b"/>
              <a:pathLst>
                <a:path w="60" h="75">
                  <a:moveTo>
                    <a:pt x="43" y="75"/>
                  </a:moveTo>
                  <a:lnTo>
                    <a:pt x="43" y="25"/>
                  </a:lnTo>
                  <a:lnTo>
                    <a:pt x="43" y="20"/>
                  </a:lnTo>
                  <a:lnTo>
                    <a:pt x="41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0" y="15"/>
                  </a:lnTo>
                  <a:lnTo>
                    <a:pt x="24" y="16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2" y="75"/>
                  </a:lnTo>
                  <a:lnTo>
                    <a:pt x="2" y="20"/>
                  </a:lnTo>
                  <a:lnTo>
                    <a:pt x="2" y="15"/>
                  </a:lnTo>
                  <a:lnTo>
                    <a:pt x="2" y="9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24" y="4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2" y="4"/>
                  </a:lnTo>
                  <a:lnTo>
                    <a:pt x="56" y="7"/>
                  </a:lnTo>
                  <a:lnTo>
                    <a:pt x="58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3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5" name="Rectangle 63"/>
            <p:cNvSpPr>
              <a:spLocks noChangeArrowheads="1"/>
            </p:cNvSpPr>
            <p:nvPr/>
          </p:nvSpPr>
          <p:spPr bwMode="auto">
            <a:xfrm>
              <a:off x="1345" y="3769"/>
              <a:ext cx="33" cy="15"/>
            </a:xfrm>
            <a:prstGeom prst="rect">
              <a:avLst/>
            </a:prstGeom>
            <a:solidFill>
              <a:schemeClr val="bg1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6" name="Freeform 64"/>
            <p:cNvSpPr>
              <a:spLocks noEditPoints="1"/>
            </p:cNvSpPr>
            <p:nvPr/>
          </p:nvSpPr>
          <p:spPr bwMode="auto">
            <a:xfrm>
              <a:off x="1432" y="3742"/>
              <a:ext cx="65" cy="76"/>
            </a:xfrm>
            <a:custGeom>
              <a:avLst/>
              <a:gdLst/>
              <a:ahLst/>
              <a:cxnLst>
                <a:cxn ang="0">
                  <a:pos x="65" y="38"/>
                </a:cxn>
                <a:cxn ang="0">
                  <a:pos x="61" y="58"/>
                </a:cxn>
                <a:cxn ang="0">
                  <a:pos x="50" y="71"/>
                </a:cxn>
                <a:cxn ang="0">
                  <a:pos x="33" y="76"/>
                </a:cxn>
                <a:cxn ang="0">
                  <a:pos x="18" y="73"/>
                </a:cxn>
                <a:cxn ang="0">
                  <a:pos x="9" y="65"/>
                </a:cxn>
                <a:cxn ang="0">
                  <a:pos x="2" y="53"/>
                </a:cxn>
                <a:cxn ang="0">
                  <a:pos x="0" y="38"/>
                </a:cxn>
                <a:cxn ang="0">
                  <a:pos x="4" y="18"/>
                </a:cxn>
                <a:cxn ang="0">
                  <a:pos x="15" y="4"/>
                </a:cxn>
                <a:cxn ang="0">
                  <a:pos x="33" y="0"/>
                </a:cxn>
                <a:cxn ang="0">
                  <a:pos x="46" y="2"/>
                </a:cxn>
                <a:cxn ang="0">
                  <a:pos x="57" y="11"/>
                </a:cxn>
                <a:cxn ang="0">
                  <a:pos x="63" y="22"/>
                </a:cxn>
                <a:cxn ang="0">
                  <a:pos x="65" y="38"/>
                </a:cxn>
                <a:cxn ang="0">
                  <a:pos x="18" y="36"/>
                </a:cxn>
                <a:cxn ang="0">
                  <a:pos x="18" y="45"/>
                </a:cxn>
                <a:cxn ang="0">
                  <a:pos x="20" y="53"/>
                </a:cxn>
                <a:cxn ang="0">
                  <a:pos x="22" y="58"/>
                </a:cxn>
                <a:cxn ang="0">
                  <a:pos x="24" y="62"/>
                </a:cxn>
                <a:cxn ang="0">
                  <a:pos x="28" y="64"/>
                </a:cxn>
                <a:cxn ang="0">
                  <a:pos x="33" y="64"/>
                </a:cxn>
                <a:cxn ang="0">
                  <a:pos x="37" y="64"/>
                </a:cxn>
                <a:cxn ang="0">
                  <a:pos x="41" y="62"/>
                </a:cxn>
                <a:cxn ang="0">
                  <a:pos x="44" y="58"/>
                </a:cxn>
                <a:cxn ang="0">
                  <a:pos x="46" y="53"/>
                </a:cxn>
                <a:cxn ang="0">
                  <a:pos x="48" y="47"/>
                </a:cxn>
                <a:cxn ang="0">
                  <a:pos x="48" y="38"/>
                </a:cxn>
                <a:cxn ang="0">
                  <a:pos x="48" y="29"/>
                </a:cxn>
                <a:cxn ang="0">
                  <a:pos x="46" y="22"/>
                </a:cxn>
                <a:cxn ang="0">
                  <a:pos x="44" y="16"/>
                </a:cxn>
                <a:cxn ang="0">
                  <a:pos x="41" y="15"/>
                </a:cxn>
                <a:cxn ang="0">
                  <a:pos x="37" y="13"/>
                </a:cxn>
                <a:cxn ang="0">
                  <a:pos x="33" y="11"/>
                </a:cxn>
                <a:cxn ang="0">
                  <a:pos x="28" y="13"/>
                </a:cxn>
                <a:cxn ang="0">
                  <a:pos x="22" y="15"/>
                </a:cxn>
                <a:cxn ang="0">
                  <a:pos x="20" y="20"/>
                </a:cxn>
                <a:cxn ang="0">
                  <a:pos x="18" y="27"/>
                </a:cxn>
                <a:cxn ang="0">
                  <a:pos x="18" y="36"/>
                </a:cxn>
              </a:cxnLst>
              <a:rect l="0" t="0" r="r" b="b"/>
              <a:pathLst>
                <a:path w="65" h="76">
                  <a:moveTo>
                    <a:pt x="65" y="38"/>
                  </a:moveTo>
                  <a:lnTo>
                    <a:pt x="61" y="58"/>
                  </a:lnTo>
                  <a:lnTo>
                    <a:pt x="50" y="71"/>
                  </a:lnTo>
                  <a:lnTo>
                    <a:pt x="33" y="76"/>
                  </a:lnTo>
                  <a:lnTo>
                    <a:pt x="18" y="73"/>
                  </a:lnTo>
                  <a:lnTo>
                    <a:pt x="9" y="65"/>
                  </a:lnTo>
                  <a:lnTo>
                    <a:pt x="2" y="53"/>
                  </a:lnTo>
                  <a:lnTo>
                    <a:pt x="0" y="38"/>
                  </a:lnTo>
                  <a:lnTo>
                    <a:pt x="4" y="18"/>
                  </a:lnTo>
                  <a:lnTo>
                    <a:pt x="15" y="4"/>
                  </a:lnTo>
                  <a:lnTo>
                    <a:pt x="33" y="0"/>
                  </a:lnTo>
                  <a:lnTo>
                    <a:pt x="46" y="2"/>
                  </a:lnTo>
                  <a:lnTo>
                    <a:pt x="57" y="11"/>
                  </a:lnTo>
                  <a:lnTo>
                    <a:pt x="63" y="22"/>
                  </a:lnTo>
                  <a:lnTo>
                    <a:pt x="65" y="38"/>
                  </a:lnTo>
                  <a:close/>
                  <a:moveTo>
                    <a:pt x="18" y="36"/>
                  </a:moveTo>
                  <a:lnTo>
                    <a:pt x="18" y="45"/>
                  </a:lnTo>
                  <a:lnTo>
                    <a:pt x="20" y="53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8" y="64"/>
                  </a:lnTo>
                  <a:lnTo>
                    <a:pt x="33" y="64"/>
                  </a:lnTo>
                  <a:lnTo>
                    <a:pt x="37" y="64"/>
                  </a:lnTo>
                  <a:lnTo>
                    <a:pt x="41" y="62"/>
                  </a:lnTo>
                  <a:lnTo>
                    <a:pt x="44" y="58"/>
                  </a:lnTo>
                  <a:lnTo>
                    <a:pt x="46" y="53"/>
                  </a:lnTo>
                  <a:lnTo>
                    <a:pt x="48" y="47"/>
                  </a:lnTo>
                  <a:lnTo>
                    <a:pt x="48" y="38"/>
                  </a:lnTo>
                  <a:lnTo>
                    <a:pt x="48" y="29"/>
                  </a:lnTo>
                  <a:lnTo>
                    <a:pt x="46" y="22"/>
                  </a:lnTo>
                  <a:lnTo>
                    <a:pt x="44" y="16"/>
                  </a:lnTo>
                  <a:lnTo>
                    <a:pt x="41" y="15"/>
                  </a:lnTo>
                  <a:lnTo>
                    <a:pt x="37" y="13"/>
                  </a:lnTo>
                  <a:lnTo>
                    <a:pt x="33" y="11"/>
                  </a:lnTo>
                  <a:lnTo>
                    <a:pt x="28" y="13"/>
                  </a:lnTo>
                  <a:lnTo>
                    <a:pt x="22" y="15"/>
                  </a:lnTo>
                  <a:lnTo>
                    <a:pt x="20" y="20"/>
                  </a:lnTo>
                  <a:lnTo>
                    <a:pt x="18" y="27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1857" name="Freeform 65"/>
            <p:cNvSpPr>
              <a:spLocks noEditPoints="1"/>
            </p:cNvSpPr>
            <p:nvPr/>
          </p:nvSpPr>
          <p:spPr bwMode="auto">
            <a:xfrm>
              <a:off x="1514" y="3740"/>
              <a:ext cx="76" cy="104"/>
            </a:xfrm>
            <a:custGeom>
              <a:avLst/>
              <a:gdLst/>
              <a:ahLst/>
              <a:cxnLst>
                <a:cxn ang="0">
                  <a:pos x="59" y="15"/>
                </a:cxn>
                <a:cxn ang="0">
                  <a:pos x="57" y="15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6"/>
                </a:cxn>
                <a:cxn ang="0">
                  <a:pos x="33" y="49"/>
                </a:cxn>
                <a:cxn ang="0">
                  <a:pos x="26" y="53"/>
                </a:cxn>
                <a:cxn ang="0">
                  <a:pos x="24" y="57"/>
                </a:cxn>
                <a:cxn ang="0">
                  <a:pos x="26" y="58"/>
                </a:cxn>
                <a:cxn ang="0">
                  <a:pos x="35" y="58"/>
                </a:cxn>
                <a:cxn ang="0">
                  <a:pos x="48" y="60"/>
                </a:cxn>
                <a:cxn ang="0">
                  <a:pos x="59" y="64"/>
                </a:cxn>
                <a:cxn ang="0">
                  <a:pos x="64" y="73"/>
                </a:cxn>
                <a:cxn ang="0">
                  <a:pos x="63" y="93"/>
                </a:cxn>
                <a:cxn ang="0">
                  <a:pos x="33" y="104"/>
                </a:cxn>
                <a:cxn ang="0">
                  <a:pos x="5" y="95"/>
                </a:cxn>
                <a:cxn ang="0">
                  <a:pos x="1" y="82"/>
                </a:cxn>
                <a:cxn ang="0">
                  <a:pos x="1" y="77"/>
                </a:cxn>
                <a:cxn ang="0">
                  <a:pos x="16" y="77"/>
                </a:cxn>
                <a:cxn ang="0">
                  <a:pos x="16" y="78"/>
                </a:cxn>
                <a:cxn ang="0">
                  <a:pos x="16" y="86"/>
                </a:cxn>
                <a:cxn ang="0">
                  <a:pos x="26" y="91"/>
                </a:cxn>
                <a:cxn ang="0">
                  <a:pos x="38" y="91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3"/>
                </a:cxn>
                <a:cxn ang="0">
                  <a:pos x="37" y="71"/>
                </a:cxn>
                <a:cxn ang="0">
                  <a:pos x="20" y="69"/>
                </a:cxn>
                <a:cxn ang="0">
                  <a:pos x="9" y="67"/>
                </a:cxn>
                <a:cxn ang="0">
                  <a:pos x="5" y="62"/>
                </a:cxn>
                <a:cxn ang="0">
                  <a:pos x="5" y="55"/>
                </a:cxn>
                <a:cxn ang="0">
                  <a:pos x="11" y="49"/>
                </a:cxn>
                <a:cxn ang="0">
                  <a:pos x="18" y="47"/>
                </a:cxn>
                <a:cxn ang="0">
                  <a:pos x="7" y="38"/>
                </a:cxn>
                <a:cxn ang="0">
                  <a:pos x="1" y="26"/>
                </a:cxn>
                <a:cxn ang="0">
                  <a:pos x="5" y="13"/>
                </a:cxn>
                <a:cxn ang="0">
                  <a:pos x="16" y="6"/>
                </a:cxn>
                <a:cxn ang="0">
                  <a:pos x="31" y="2"/>
                </a:cxn>
                <a:cxn ang="0">
                  <a:pos x="44" y="4"/>
                </a:cxn>
                <a:cxn ang="0">
                  <a:pos x="53" y="6"/>
                </a:cxn>
                <a:cxn ang="0">
                  <a:pos x="68" y="0"/>
                </a:cxn>
                <a:cxn ang="0">
                  <a:pos x="72" y="13"/>
                </a:cxn>
                <a:cxn ang="0">
                  <a:pos x="63" y="15"/>
                </a:cxn>
                <a:cxn ang="0">
                  <a:pos x="20" y="31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1"/>
                </a:cxn>
                <a:cxn ang="0">
                  <a:pos x="44" y="20"/>
                </a:cxn>
                <a:cxn ang="0">
                  <a:pos x="37" y="15"/>
                </a:cxn>
                <a:cxn ang="0">
                  <a:pos x="26" y="15"/>
                </a:cxn>
                <a:cxn ang="0">
                  <a:pos x="20" y="20"/>
                </a:cxn>
              </a:cxnLst>
              <a:rect l="0" t="0" r="r" b="b"/>
              <a:pathLst>
                <a:path w="76" h="104">
                  <a:moveTo>
                    <a:pt x="63" y="15"/>
                  </a:moveTo>
                  <a:lnTo>
                    <a:pt x="59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1" y="22"/>
                  </a:lnTo>
                  <a:lnTo>
                    <a:pt x="61" y="27"/>
                  </a:lnTo>
                  <a:lnTo>
                    <a:pt x="61" y="33"/>
                  </a:lnTo>
                  <a:lnTo>
                    <a:pt x="57" y="38"/>
                  </a:lnTo>
                  <a:lnTo>
                    <a:pt x="53" y="42"/>
                  </a:lnTo>
                  <a:lnTo>
                    <a:pt x="48" y="46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1"/>
                  </a:lnTo>
                  <a:lnTo>
                    <a:pt x="26" y="53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9" y="58"/>
                  </a:lnTo>
                  <a:lnTo>
                    <a:pt x="35" y="58"/>
                  </a:lnTo>
                  <a:lnTo>
                    <a:pt x="42" y="58"/>
                  </a:lnTo>
                  <a:lnTo>
                    <a:pt x="48" y="60"/>
                  </a:lnTo>
                  <a:lnTo>
                    <a:pt x="53" y="62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64" y="73"/>
                  </a:lnTo>
                  <a:lnTo>
                    <a:pt x="66" y="80"/>
                  </a:lnTo>
                  <a:lnTo>
                    <a:pt x="63" y="93"/>
                  </a:lnTo>
                  <a:lnTo>
                    <a:pt x="51" y="100"/>
                  </a:lnTo>
                  <a:lnTo>
                    <a:pt x="33" y="104"/>
                  </a:lnTo>
                  <a:lnTo>
                    <a:pt x="16" y="102"/>
                  </a:lnTo>
                  <a:lnTo>
                    <a:pt x="5" y="95"/>
                  </a:lnTo>
                  <a:lnTo>
                    <a:pt x="0" y="84"/>
                  </a:lnTo>
                  <a:lnTo>
                    <a:pt x="1" y="82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16" y="77"/>
                  </a:lnTo>
                  <a:lnTo>
                    <a:pt x="16" y="77"/>
                  </a:lnTo>
                  <a:lnTo>
                    <a:pt x="16" y="78"/>
                  </a:lnTo>
                  <a:lnTo>
                    <a:pt x="16" y="82"/>
                  </a:lnTo>
                  <a:lnTo>
                    <a:pt x="16" y="86"/>
                  </a:lnTo>
                  <a:lnTo>
                    <a:pt x="20" y="89"/>
                  </a:lnTo>
                  <a:lnTo>
                    <a:pt x="26" y="91"/>
                  </a:lnTo>
                  <a:lnTo>
                    <a:pt x="33" y="91"/>
                  </a:lnTo>
                  <a:lnTo>
                    <a:pt x="38" y="91"/>
                  </a:lnTo>
                  <a:lnTo>
                    <a:pt x="44" y="89"/>
                  </a:lnTo>
                  <a:lnTo>
                    <a:pt x="46" y="87"/>
                  </a:lnTo>
                  <a:lnTo>
                    <a:pt x="50" y="84"/>
                  </a:lnTo>
                  <a:lnTo>
                    <a:pt x="50" y="80"/>
                  </a:lnTo>
                  <a:lnTo>
                    <a:pt x="50" y="77"/>
                  </a:lnTo>
                  <a:lnTo>
                    <a:pt x="46" y="73"/>
                  </a:lnTo>
                  <a:lnTo>
                    <a:pt x="42" y="71"/>
                  </a:lnTo>
                  <a:lnTo>
                    <a:pt x="37" y="71"/>
                  </a:lnTo>
                  <a:lnTo>
                    <a:pt x="29" y="71"/>
                  </a:lnTo>
                  <a:lnTo>
                    <a:pt x="20" y="69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5" y="58"/>
                  </a:lnTo>
                  <a:lnTo>
                    <a:pt x="5" y="55"/>
                  </a:lnTo>
                  <a:lnTo>
                    <a:pt x="7" y="53"/>
                  </a:lnTo>
                  <a:lnTo>
                    <a:pt x="11" y="49"/>
                  </a:lnTo>
                  <a:lnTo>
                    <a:pt x="14" y="47"/>
                  </a:lnTo>
                  <a:lnTo>
                    <a:pt x="18" y="47"/>
                  </a:lnTo>
                  <a:lnTo>
                    <a:pt x="11" y="44"/>
                  </a:lnTo>
                  <a:lnTo>
                    <a:pt x="7" y="38"/>
                  </a:lnTo>
                  <a:lnTo>
                    <a:pt x="3" y="33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11" y="9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61" y="4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3"/>
                  </a:lnTo>
                  <a:lnTo>
                    <a:pt x="66" y="15"/>
                  </a:lnTo>
                  <a:lnTo>
                    <a:pt x="63" y="15"/>
                  </a:lnTo>
                  <a:close/>
                  <a:moveTo>
                    <a:pt x="18" y="26"/>
                  </a:moveTo>
                  <a:lnTo>
                    <a:pt x="20" y="31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5"/>
                  </a:lnTo>
                  <a:lnTo>
                    <a:pt x="44" y="31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0" y="17"/>
                  </a:lnTo>
                  <a:lnTo>
                    <a:pt x="37" y="15"/>
                  </a:lnTo>
                  <a:lnTo>
                    <a:pt x="31" y="13"/>
                  </a:lnTo>
                  <a:lnTo>
                    <a:pt x="26" y="15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61858" name="Group 66"/>
          <p:cNvGrpSpPr>
            <a:grpSpLocks/>
          </p:cNvGrpSpPr>
          <p:nvPr/>
        </p:nvGrpSpPr>
        <p:grpSpPr bwMode="auto">
          <a:xfrm>
            <a:off x="0" y="-1588"/>
            <a:ext cx="511175" cy="6859588"/>
            <a:chOff x="0" y="0"/>
            <a:chExt cx="322" cy="4320"/>
          </a:xfrm>
        </p:grpSpPr>
        <p:sp>
          <p:nvSpPr>
            <p:cNvPr id="161859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0" name="Rectangle 68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1" name="Rectangle 69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2" name="Rectangle 70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3" name="Rectangle 71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4" name="Rectangle 72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 sz="1800">
                <a:solidFill>
                  <a:srgbClr val="DA4725"/>
                </a:solidFill>
              </a:endParaRPr>
            </a:p>
          </p:txBody>
        </p:sp>
        <p:sp>
          <p:nvSpPr>
            <p:cNvPr id="161865" name="Rectangle 73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6" name="Rectangle 74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7" name="Rectangle 75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1868" name="Rectangle 76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61869" name="Text Box 77"/>
          <p:cNvSpPr txBox="1">
            <a:spLocks noChangeArrowheads="1"/>
          </p:cNvSpPr>
          <p:nvPr/>
        </p:nvSpPr>
        <p:spPr bwMode="auto">
          <a:xfrm>
            <a:off x="1331913" y="3500438"/>
            <a:ext cx="71294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nb-NO"/>
              <a:t> </a:t>
            </a:r>
            <a:r>
              <a:rPr lang="nb-NO" sz="2000"/>
              <a:t>Flerbrukerprinsippet</a:t>
            </a:r>
          </a:p>
          <a:p>
            <a:pPr algn="l">
              <a:buFontTx/>
              <a:buChar char="•"/>
            </a:pPr>
            <a:r>
              <a:rPr lang="nb-NO" sz="2000"/>
              <a:t> Hensynene friluftsliv, naturopplevelse og idrett er sidestilte</a:t>
            </a:r>
          </a:p>
          <a:p>
            <a:pPr algn="l">
              <a:buFontTx/>
              <a:buChar char="•"/>
            </a:pPr>
            <a:r>
              <a:rPr lang="nb-NO" sz="2000"/>
              <a:t> Forvaltningen av marka skal skje i et helhetlig og langsiktig</a:t>
            </a:r>
          </a:p>
          <a:p>
            <a:pPr algn="l"/>
            <a:r>
              <a:rPr lang="nb-NO" sz="2000"/>
              <a:t>  perspektiv</a:t>
            </a:r>
          </a:p>
          <a:p>
            <a:pPr algn="l">
              <a:buFontTx/>
              <a:buChar char="•"/>
            </a:pPr>
            <a:r>
              <a:rPr lang="nb-NO" sz="2000"/>
              <a:t> ”Andre formål” i annet ledd er underordnet lovens</a:t>
            </a:r>
          </a:p>
          <a:p>
            <a:pPr algn="l"/>
            <a:r>
              <a:rPr lang="nb-NO" sz="2000"/>
              <a:t>   hovedformål</a:t>
            </a:r>
          </a:p>
          <a:p>
            <a:pPr algn="l"/>
            <a:endParaRPr lang="nb-NO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62820" name="Picture 4" descr="Bild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61175"/>
          </a:xfrm>
          <a:prstGeom prst="rect">
            <a:avLst/>
          </a:prstGeom>
          <a:noFill/>
        </p:spPr>
      </p:pic>
      <p:sp>
        <p:nvSpPr>
          <p:cNvPr id="1628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00113" y="549275"/>
            <a:ext cx="7772400" cy="1470025"/>
          </a:xfrm>
          <a:noFill/>
          <a:ln/>
        </p:spPr>
        <p:txBody>
          <a:bodyPr/>
          <a:lstStyle/>
          <a:p>
            <a:r>
              <a:rPr lang="nb-NO" b="1"/>
              <a:t>Arealformål (§ 4) </a:t>
            </a:r>
            <a:br>
              <a:rPr lang="nb-NO" b="1"/>
            </a:br>
            <a:endParaRPr lang="nb-NO" b="1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1916113"/>
            <a:ext cx="6400800" cy="1296987"/>
          </a:xfrm>
          <a:noFill/>
          <a:ln/>
        </p:spPr>
        <p:txBody>
          <a:bodyPr/>
          <a:lstStyle/>
          <a:p>
            <a:pPr algn="l"/>
            <a:r>
              <a:rPr lang="nb-NO" sz="1600" i="1"/>
              <a:t>”</a:t>
            </a:r>
            <a:r>
              <a:rPr lang="nb-NO" sz="2000" i="1"/>
              <a:t>Marka er landbruks-, natur- og friluftsområde (LNF-område) etter plan- og bygningsloven, med de presiseringer og unntak som følger av §§ 5 og 6”.  </a:t>
            </a:r>
          </a:p>
          <a:p>
            <a:pPr algn="l"/>
            <a:endParaRPr lang="nb-NO" sz="2000" i="1"/>
          </a:p>
        </p:txBody>
      </p:sp>
      <p:grpSp>
        <p:nvGrpSpPr>
          <p:cNvPr id="162823" name="Group 7"/>
          <p:cNvGrpSpPr>
            <a:grpSpLocks/>
          </p:cNvGrpSpPr>
          <p:nvPr/>
        </p:nvGrpSpPr>
        <p:grpSpPr bwMode="auto">
          <a:xfrm>
            <a:off x="1008063" y="5778500"/>
            <a:ext cx="2263775" cy="557213"/>
            <a:chOff x="635" y="3640"/>
            <a:chExt cx="1426" cy="351"/>
          </a:xfrm>
        </p:grpSpPr>
        <p:sp>
          <p:nvSpPr>
            <p:cNvPr id="162824" name="Rectangle 8"/>
            <p:cNvSpPr>
              <a:spLocks noChangeArrowheads="1"/>
            </p:cNvSpPr>
            <p:nvPr/>
          </p:nvSpPr>
          <p:spPr bwMode="auto">
            <a:xfrm>
              <a:off x="635" y="3640"/>
              <a:ext cx="337" cy="33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25" name="Rectangle 9"/>
            <p:cNvSpPr>
              <a:spLocks noChangeArrowheads="1"/>
            </p:cNvSpPr>
            <p:nvPr/>
          </p:nvSpPr>
          <p:spPr bwMode="auto">
            <a:xfrm>
              <a:off x="941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26" name="Rectangle 10"/>
            <p:cNvSpPr>
              <a:spLocks noChangeArrowheads="1"/>
            </p:cNvSpPr>
            <p:nvPr/>
          </p:nvSpPr>
          <p:spPr bwMode="auto">
            <a:xfrm>
              <a:off x="898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27" name="Rectangle 11"/>
            <p:cNvSpPr>
              <a:spLocks noChangeArrowheads="1"/>
            </p:cNvSpPr>
            <p:nvPr/>
          </p:nvSpPr>
          <p:spPr bwMode="auto">
            <a:xfrm>
              <a:off x="855" y="3651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28" name="Rectangle 12"/>
            <p:cNvSpPr>
              <a:spLocks noChangeArrowheads="1"/>
            </p:cNvSpPr>
            <p:nvPr/>
          </p:nvSpPr>
          <p:spPr bwMode="auto">
            <a:xfrm>
              <a:off x="814" y="3651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29" name="Rectangle 13"/>
            <p:cNvSpPr>
              <a:spLocks noChangeArrowheads="1"/>
            </p:cNvSpPr>
            <p:nvPr/>
          </p:nvSpPr>
          <p:spPr bwMode="auto">
            <a:xfrm>
              <a:off x="772" y="3651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0" name="Rectangle 14"/>
            <p:cNvSpPr>
              <a:spLocks noChangeArrowheads="1"/>
            </p:cNvSpPr>
            <p:nvPr/>
          </p:nvSpPr>
          <p:spPr bwMode="auto">
            <a:xfrm>
              <a:off x="941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1" name="Rectangle 15"/>
            <p:cNvSpPr>
              <a:spLocks noChangeArrowheads="1"/>
            </p:cNvSpPr>
            <p:nvPr/>
          </p:nvSpPr>
          <p:spPr bwMode="auto">
            <a:xfrm>
              <a:off x="898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855" y="3693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3" name="Rectangle 17"/>
            <p:cNvSpPr>
              <a:spLocks noChangeArrowheads="1"/>
            </p:cNvSpPr>
            <p:nvPr/>
          </p:nvSpPr>
          <p:spPr bwMode="auto">
            <a:xfrm>
              <a:off x="814" y="3693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4" name="Rectangle 18"/>
            <p:cNvSpPr>
              <a:spLocks noChangeArrowheads="1"/>
            </p:cNvSpPr>
            <p:nvPr/>
          </p:nvSpPr>
          <p:spPr bwMode="auto">
            <a:xfrm>
              <a:off x="772" y="3693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5" name="Rectangle 19"/>
            <p:cNvSpPr>
              <a:spLocks noChangeArrowheads="1"/>
            </p:cNvSpPr>
            <p:nvPr/>
          </p:nvSpPr>
          <p:spPr bwMode="auto">
            <a:xfrm>
              <a:off x="941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6" name="Rectangle 20"/>
            <p:cNvSpPr>
              <a:spLocks noChangeArrowheads="1"/>
            </p:cNvSpPr>
            <p:nvPr/>
          </p:nvSpPr>
          <p:spPr bwMode="auto">
            <a:xfrm>
              <a:off x="898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7" name="Rectangle 21"/>
            <p:cNvSpPr>
              <a:spLocks noChangeArrowheads="1"/>
            </p:cNvSpPr>
            <p:nvPr/>
          </p:nvSpPr>
          <p:spPr bwMode="auto">
            <a:xfrm>
              <a:off x="855" y="3733"/>
              <a:ext cx="22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8" name="Rectangle 22"/>
            <p:cNvSpPr>
              <a:spLocks noChangeArrowheads="1"/>
            </p:cNvSpPr>
            <p:nvPr/>
          </p:nvSpPr>
          <p:spPr bwMode="auto">
            <a:xfrm>
              <a:off x="814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39" name="Rectangle 23"/>
            <p:cNvSpPr>
              <a:spLocks noChangeArrowheads="1"/>
            </p:cNvSpPr>
            <p:nvPr/>
          </p:nvSpPr>
          <p:spPr bwMode="auto">
            <a:xfrm>
              <a:off x="772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0" name="Rectangle 24"/>
            <p:cNvSpPr>
              <a:spLocks noChangeArrowheads="1"/>
            </p:cNvSpPr>
            <p:nvPr/>
          </p:nvSpPr>
          <p:spPr bwMode="auto">
            <a:xfrm>
              <a:off x="688" y="3733"/>
              <a:ext cx="21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1" name="Rectangle 25"/>
            <p:cNvSpPr>
              <a:spLocks noChangeArrowheads="1"/>
            </p:cNvSpPr>
            <p:nvPr/>
          </p:nvSpPr>
          <p:spPr bwMode="auto">
            <a:xfrm>
              <a:off x="646" y="3733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2" name="Rectangle 26"/>
            <p:cNvSpPr>
              <a:spLocks noChangeArrowheads="1"/>
            </p:cNvSpPr>
            <p:nvPr/>
          </p:nvSpPr>
          <p:spPr bwMode="auto">
            <a:xfrm>
              <a:off x="941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3" name="Rectangle 27"/>
            <p:cNvSpPr>
              <a:spLocks noChangeArrowheads="1"/>
            </p:cNvSpPr>
            <p:nvPr/>
          </p:nvSpPr>
          <p:spPr bwMode="auto">
            <a:xfrm>
              <a:off x="898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855" y="3775"/>
              <a:ext cx="22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5" name="Rectangle 29"/>
            <p:cNvSpPr>
              <a:spLocks noChangeArrowheads="1"/>
            </p:cNvSpPr>
            <p:nvPr/>
          </p:nvSpPr>
          <p:spPr bwMode="auto">
            <a:xfrm>
              <a:off x="688" y="3775"/>
              <a:ext cx="21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6" name="Rectangle 30"/>
            <p:cNvSpPr>
              <a:spLocks noChangeArrowheads="1"/>
            </p:cNvSpPr>
            <p:nvPr/>
          </p:nvSpPr>
          <p:spPr bwMode="auto">
            <a:xfrm>
              <a:off x="646" y="3775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7" name="Rectangle 31"/>
            <p:cNvSpPr>
              <a:spLocks noChangeArrowheads="1"/>
            </p:cNvSpPr>
            <p:nvPr/>
          </p:nvSpPr>
          <p:spPr bwMode="auto">
            <a:xfrm>
              <a:off x="941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8" name="Rectangle 32"/>
            <p:cNvSpPr>
              <a:spLocks noChangeArrowheads="1"/>
            </p:cNvSpPr>
            <p:nvPr/>
          </p:nvSpPr>
          <p:spPr bwMode="auto">
            <a:xfrm>
              <a:off x="898" y="3817"/>
              <a:ext cx="20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49" name="Rectangle 33"/>
            <p:cNvSpPr>
              <a:spLocks noChangeArrowheads="1"/>
            </p:cNvSpPr>
            <p:nvPr/>
          </p:nvSpPr>
          <p:spPr bwMode="auto">
            <a:xfrm>
              <a:off x="855" y="3817"/>
              <a:ext cx="22" cy="1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0" name="Rectangle 34"/>
            <p:cNvSpPr>
              <a:spLocks noChangeArrowheads="1"/>
            </p:cNvSpPr>
            <p:nvPr/>
          </p:nvSpPr>
          <p:spPr bwMode="auto">
            <a:xfrm>
              <a:off x="941" y="3856"/>
              <a:ext cx="20" cy="2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1" name="Rectangle 35"/>
            <p:cNvSpPr>
              <a:spLocks noChangeArrowheads="1"/>
            </p:cNvSpPr>
            <p:nvPr/>
          </p:nvSpPr>
          <p:spPr bwMode="auto">
            <a:xfrm>
              <a:off x="898" y="3898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2" name="Rectangle 36"/>
            <p:cNvSpPr>
              <a:spLocks noChangeArrowheads="1"/>
            </p:cNvSpPr>
            <p:nvPr/>
          </p:nvSpPr>
          <p:spPr bwMode="auto">
            <a:xfrm>
              <a:off x="941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3" name="Rectangle 37"/>
            <p:cNvSpPr>
              <a:spLocks noChangeArrowheads="1"/>
            </p:cNvSpPr>
            <p:nvPr/>
          </p:nvSpPr>
          <p:spPr bwMode="auto">
            <a:xfrm>
              <a:off x="898" y="3940"/>
              <a:ext cx="20" cy="2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4" name="Rectangle 38"/>
            <p:cNvSpPr>
              <a:spLocks noChangeArrowheads="1"/>
            </p:cNvSpPr>
            <p:nvPr/>
          </p:nvSpPr>
          <p:spPr bwMode="auto">
            <a:xfrm>
              <a:off x="646" y="3651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5" name="Rectangle 39"/>
            <p:cNvSpPr>
              <a:spLocks noChangeArrowheads="1"/>
            </p:cNvSpPr>
            <p:nvPr/>
          </p:nvSpPr>
          <p:spPr bwMode="auto">
            <a:xfrm>
              <a:off x="646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6" name="Rectangle 40"/>
            <p:cNvSpPr>
              <a:spLocks noChangeArrowheads="1"/>
            </p:cNvSpPr>
            <p:nvPr/>
          </p:nvSpPr>
          <p:spPr bwMode="auto">
            <a:xfrm>
              <a:off x="729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7" name="Rectangle 41"/>
            <p:cNvSpPr>
              <a:spLocks noChangeArrowheads="1"/>
            </p:cNvSpPr>
            <p:nvPr/>
          </p:nvSpPr>
          <p:spPr bwMode="auto">
            <a:xfrm>
              <a:off x="814" y="3898"/>
              <a:ext cx="63" cy="62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8" name="Rectangle 42"/>
            <p:cNvSpPr>
              <a:spLocks noChangeArrowheads="1"/>
            </p:cNvSpPr>
            <p:nvPr/>
          </p:nvSpPr>
          <p:spPr bwMode="auto">
            <a:xfrm>
              <a:off x="646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59" name="Rectangle 43"/>
            <p:cNvSpPr>
              <a:spLocks noChangeArrowheads="1"/>
            </p:cNvSpPr>
            <p:nvPr/>
          </p:nvSpPr>
          <p:spPr bwMode="auto">
            <a:xfrm>
              <a:off x="729" y="3817"/>
              <a:ext cx="63" cy="6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0" name="Freeform 44"/>
            <p:cNvSpPr>
              <a:spLocks/>
            </p:cNvSpPr>
            <p:nvPr/>
          </p:nvSpPr>
          <p:spPr bwMode="auto">
            <a:xfrm>
              <a:off x="718" y="3651"/>
              <a:ext cx="243" cy="271"/>
            </a:xfrm>
            <a:custGeom>
              <a:avLst/>
              <a:gdLst/>
              <a:ahLst/>
              <a:cxnLst>
                <a:cxn ang="0">
                  <a:pos x="41" y="147"/>
                </a:cxn>
                <a:cxn ang="0">
                  <a:pos x="69" y="144"/>
                </a:cxn>
                <a:cxn ang="0">
                  <a:pos x="91" y="142"/>
                </a:cxn>
                <a:cxn ang="0">
                  <a:pos x="102" y="149"/>
                </a:cxn>
                <a:cxn ang="0">
                  <a:pos x="104" y="162"/>
                </a:cxn>
                <a:cxn ang="0">
                  <a:pos x="104" y="185"/>
                </a:cxn>
                <a:cxn ang="0">
                  <a:pos x="119" y="213"/>
                </a:cxn>
                <a:cxn ang="0">
                  <a:pos x="145" y="224"/>
                </a:cxn>
                <a:cxn ang="0">
                  <a:pos x="174" y="227"/>
                </a:cxn>
                <a:cxn ang="0">
                  <a:pos x="197" y="236"/>
                </a:cxn>
                <a:cxn ang="0">
                  <a:pos x="208" y="245"/>
                </a:cxn>
                <a:cxn ang="0">
                  <a:pos x="243" y="271"/>
                </a:cxn>
                <a:cxn ang="0">
                  <a:pos x="236" y="244"/>
                </a:cxn>
                <a:cxn ang="0">
                  <a:pos x="221" y="231"/>
                </a:cxn>
                <a:cxn ang="0">
                  <a:pos x="202" y="216"/>
                </a:cxn>
                <a:cxn ang="0">
                  <a:pos x="171" y="207"/>
                </a:cxn>
                <a:cxn ang="0">
                  <a:pos x="152" y="205"/>
                </a:cxn>
                <a:cxn ang="0">
                  <a:pos x="137" y="202"/>
                </a:cxn>
                <a:cxn ang="0">
                  <a:pos x="126" y="193"/>
                </a:cxn>
                <a:cxn ang="0">
                  <a:pos x="124" y="180"/>
                </a:cxn>
                <a:cxn ang="0">
                  <a:pos x="124" y="158"/>
                </a:cxn>
                <a:cxn ang="0">
                  <a:pos x="111" y="131"/>
                </a:cxn>
                <a:cxn ang="0">
                  <a:pos x="87" y="122"/>
                </a:cxn>
                <a:cxn ang="0">
                  <a:pos x="63" y="126"/>
                </a:cxn>
                <a:cxn ang="0">
                  <a:pos x="48" y="129"/>
                </a:cxn>
                <a:cxn ang="0">
                  <a:pos x="35" y="127"/>
                </a:cxn>
                <a:cxn ang="0">
                  <a:pos x="24" y="118"/>
                </a:cxn>
                <a:cxn ang="0">
                  <a:pos x="20" y="97"/>
                </a:cxn>
                <a:cxn ang="0">
                  <a:pos x="28" y="67"/>
                </a:cxn>
                <a:cxn ang="0">
                  <a:pos x="35" y="44"/>
                </a:cxn>
                <a:cxn ang="0">
                  <a:pos x="39" y="17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35"/>
                </a:cxn>
                <a:cxn ang="0">
                  <a:pos x="9" y="62"/>
                </a:cxn>
                <a:cxn ang="0">
                  <a:pos x="0" y="98"/>
                </a:cxn>
                <a:cxn ang="0">
                  <a:pos x="11" y="135"/>
                </a:cxn>
              </a:cxnLst>
              <a:rect l="0" t="0" r="r" b="b"/>
              <a:pathLst>
                <a:path w="243" h="271">
                  <a:moveTo>
                    <a:pt x="26" y="146"/>
                  </a:moveTo>
                  <a:lnTo>
                    <a:pt x="41" y="147"/>
                  </a:lnTo>
                  <a:lnTo>
                    <a:pt x="54" y="147"/>
                  </a:lnTo>
                  <a:lnTo>
                    <a:pt x="69" y="144"/>
                  </a:lnTo>
                  <a:lnTo>
                    <a:pt x="82" y="142"/>
                  </a:lnTo>
                  <a:lnTo>
                    <a:pt x="91" y="142"/>
                  </a:lnTo>
                  <a:lnTo>
                    <a:pt x="98" y="146"/>
                  </a:lnTo>
                  <a:lnTo>
                    <a:pt x="102" y="149"/>
                  </a:lnTo>
                  <a:lnTo>
                    <a:pt x="104" y="156"/>
                  </a:lnTo>
                  <a:lnTo>
                    <a:pt x="104" y="162"/>
                  </a:lnTo>
                  <a:lnTo>
                    <a:pt x="104" y="171"/>
                  </a:lnTo>
                  <a:lnTo>
                    <a:pt x="104" y="185"/>
                  </a:lnTo>
                  <a:lnTo>
                    <a:pt x="108" y="200"/>
                  </a:lnTo>
                  <a:lnTo>
                    <a:pt x="119" y="213"/>
                  </a:lnTo>
                  <a:lnTo>
                    <a:pt x="132" y="220"/>
                  </a:lnTo>
                  <a:lnTo>
                    <a:pt x="145" y="224"/>
                  </a:lnTo>
                  <a:lnTo>
                    <a:pt x="158" y="225"/>
                  </a:lnTo>
                  <a:lnTo>
                    <a:pt x="174" y="227"/>
                  </a:lnTo>
                  <a:lnTo>
                    <a:pt x="193" y="234"/>
                  </a:lnTo>
                  <a:lnTo>
                    <a:pt x="197" y="236"/>
                  </a:lnTo>
                  <a:lnTo>
                    <a:pt x="202" y="242"/>
                  </a:lnTo>
                  <a:lnTo>
                    <a:pt x="208" y="245"/>
                  </a:lnTo>
                  <a:lnTo>
                    <a:pt x="224" y="260"/>
                  </a:lnTo>
                  <a:lnTo>
                    <a:pt x="243" y="271"/>
                  </a:lnTo>
                  <a:lnTo>
                    <a:pt x="243" y="249"/>
                  </a:lnTo>
                  <a:lnTo>
                    <a:pt x="236" y="244"/>
                  </a:lnTo>
                  <a:lnTo>
                    <a:pt x="228" y="238"/>
                  </a:lnTo>
                  <a:lnTo>
                    <a:pt x="221" y="231"/>
                  </a:lnTo>
                  <a:lnTo>
                    <a:pt x="211" y="224"/>
                  </a:lnTo>
                  <a:lnTo>
                    <a:pt x="202" y="216"/>
                  </a:lnTo>
                  <a:lnTo>
                    <a:pt x="185" y="211"/>
                  </a:lnTo>
                  <a:lnTo>
                    <a:pt x="171" y="207"/>
                  </a:lnTo>
                  <a:lnTo>
                    <a:pt x="159" y="207"/>
                  </a:lnTo>
                  <a:lnTo>
                    <a:pt x="152" y="205"/>
                  </a:lnTo>
                  <a:lnTo>
                    <a:pt x="145" y="205"/>
                  </a:lnTo>
                  <a:lnTo>
                    <a:pt x="137" y="202"/>
                  </a:lnTo>
                  <a:lnTo>
                    <a:pt x="132" y="198"/>
                  </a:lnTo>
                  <a:lnTo>
                    <a:pt x="126" y="193"/>
                  </a:lnTo>
                  <a:lnTo>
                    <a:pt x="124" y="187"/>
                  </a:lnTo>
                  <a:lnTo>
                    <a:pt x="124" y="180"/>
                  </a:lnTo>
                  <a:lnTo>
                    <a:pt x="124" y="171"/>
                  </a:lnTo>
                  <a:lnTo>
                    <a:pt x="124" y="158"/>
                  </a:lnTo>
                  <a:lnTo>
                    <a:pt x="121" y="144"/>
                  </a:lnTo>
                  <a:lnTo>
                    <a:pt x="111" y="131"/>
                  </a:lnTo>
                  <a:lnTo>
                    <a:pt x="100" y="124"/>
                  </a:lnTo>
                  <a:lnTo>
                    <a:pt x="87" y="122"/>
                  </a:lnTo>
                  <a:lnTo>
                    <a:pt x="76" y="124"/>
                  </a:lnTo>
                  <a:lnTo>
                    <a:pt x="63" y="126"/>
                  </a:lnTo>
                  <a:lnTo>
                    <a:pt x="56" y="127"/>
                  </a:lnTo>
                  <a:lnTo>
                    <a:pt x="48" y="129"/>
                  </a:lnTo>
                  <a:lnTo>
                    <a:pt x="41" y="129"/>
                  </a:lnTo>
                  <a:lnTo>
                    <a:pt x="35" y="127"/>
                  </a:lnTo>
                  <a:lnTo>
                    <a:pt x="30" y="124"/>
                  </a:lnTo>
                  <a:lnTo>
                    <a:pt x="24" y="118"/>
                  </a:lnTo>
                  <a:lnTo>
                    <a:pt x="20" y="109"/>
                  </a:lnTo>
                  <a:lnTo>
                    <a:pt x="20" y="97"/>
                  </a:lnTo>
                  <a:lnTo>
                    <a:pt x="24" y="80"/>
                  </a:lnTo>
                  <a:lnTo>
                    <a:pt x="28" y="67"/>
                  </a:lnTo>
                  <a:lnTo>
                    <a:pt x="32" y="57"/>
                  </a:lnTo>
                  <a:lnTo>
                    <a:pt x="35" y="44"/>
                  </a:lnTo>
                  <a:lnTo>
                    <a:pt x="37" y="31"/>
                  </a:lnTo>
                  <a:lnTo>
                    <a:pt x="39" y="17"/>
                  </a:lnTo>
                  <a:lnTo>
                    <a:pt x="35" y="0"/>
                  </a:lnTo>
                  <a:lnTo>
                    <a:pt x="15" y="0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9" y="20"/>
                  </a:lnTo>
                  <a:lnTo>
                    <a:pt x="17" y="35"/>
                  </a:lnTo>
                  <a:lnTo>
                    <a:pt x="13" y="49"/>
                  </a:lnTo>
                  <a:lnTo>
                    <a:pt x="9" y="62"/>
                  </a:lnTo>
                  <a:lnTo>
                    <a:pt x="6" y="75"/>
                  </a:lnTo>
                  <a:lnTo>
                    <a:pt x="0" y="98"/>
                  </a:lnTo>
                  <a:lnTo>
                    <a:pt x="4" y="118"/>
                  </a:lnTo>
                  <a:lnTo>
                    <a:pt x="11" y="135"/>
                  </a:lnTo>
                  <a:lnTo>
                    <a:pt x="26" y="14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1" name="Freeform 45"/>
            <p:cNvSpPr>
              <a:spLocks noEditPoints="1"/>
            </p:cNvSpPr>
            <p:nvPr/>
          </p:nvSpPr>
          <p:spPr bwMode="auto">
            <a:xfrm>
              <a:off x="1054" y="3855"/>
              <a:ext cx="65" cy="107"/>
            </a:xfrm>
            <a:custGeom>
              <a:avLst/>
              <a:gdLst/>
              <a:ahLst/>
              <a:cxnLst>
                <a:cxn ang="0">
                  <a:pos x="35" y="107"/>
                </a:cxn>
                <a:cxn ang="0">
                  <a:pos x="27" y="105"/>
                </a:cxn>
                <a:cxn ang="0">
                  <a:pos x="22" y="103"/>
                </a:cxn>
                <a:cxn ang="0">
                  <a:pos x="16" y="98"/>
                </a:cxn>
                <a:cxn ang="0">
                  <a:pos x="16" y="101"/>
                </a:cxn>
                <a:cxn ang="0">
                  <a:pos x="16" y="103"/>
                </a:cxn>
                <a:cxn ang="0">
                  <a:pos x="14" y="105"/>
                </a:cxn>
                <a:cxn ang="0">
                  <a:pos x="0" y="105"/>
                </a:cxn>
                <a:cxn ang="0">
                  <a:pos x="2" y="103"/>
                </a:cxn>
                <a:cxn ang="0">
                  <a:pos x="2" y="99"/>
                </a:cxn>
                <a:cxn ang="0">
                  <a:pos x="2" y="96"/>
                </a:cxn>
                <a:cxn ang="0">
                  <a:pos x="2" y="89"/>
                </a:cxn>
                <a:cxn ang="0">
                  <a:pos x="2" y="21"/>
                </a:cxn>
                <a:cxn ang="0">
                  <a:pos x="2" y="12"/>
                </a:cxn>
                <a:cxn ang="0">
                  <a:pos x="2" y="7"/>
                </a:cxn>
                <a:cxn ang="0">
                  <a:pos x="0" y="3"/>
                </a:cxn>
                <a:cxn ang="0">
                  <a:pos x="16" y="0"/>
                </a:cxn>
                <a:cxn ang="0">
                  <a:pos x="16" y="5"/>
                </a:cxn>
                <a:cxn ang="0">
                  <a:pos x="18" y="9"/>
                </a:cxn>
                <a:cxn ang="0">
                  <a:pos x="18" y="14"/>
                </a:cxn>
                <a:cxn ang="0">
                  <a:pos x="18" y="30"/>
                </a:cxn>
                <a:cxn ang="0">
                  <a:pos x="18" y="34"/>
                </a:cxn>
                <a:cxn ang="0">
                  <a:pos x="18" y="38"/>
                </a:cxn>
                <a:cxn ang="0">
                  <a:pos x="16" y="38"/>
                </a:cxn>
                <a:cxn ang="0">
                  <a:pos x="18" y="38"/>
                </a:cxn>
                <a:cxn ang="0">
                  <a:pos x="24" y="34"/>
                </a:cxn>
                <a:cxn ang="0">
                  <a:pos x="29" y="32"/>
                </a:cxn>
                <a:cxn ang="0">
                  <a:pos x="35" y="30"/>
                </a:cxn>
                <a:cxn ang="0">
                  <a:pos x="52" y="36"/>
                </a:cxn>
                <a:cxn ang="0">
                  <a:pos x="61" y="49"/>
                </a:cxn>
                <a:cxn ang="0">
                  <a:pos x="65" y="67"/>
                </a:cxn>
                <a:cxn ang="0">
                  <a:pos x="61" y="89"/>
                </a:cxn>
                <a:cxn ang="0">
                  <a:pos x="50" y="101"/>
                </a:cxn>
                <a:cxn ang="0">
                  <a:pos x="35" y="107"/>
                </a:cxn>
                <a:cxn ang="0">
                  <a:pos x="31" y="45"/>
                </a:cxn>
                <a:cxn ang="0">
                  <a:pos x="27" y="45"/>
                </a:cxn>
                <a:cxn ang="0">
                  <a:pos x="24" y="47"/>
                </a:cxn>
                <a:cxn ang="0">
                  <a:pos x="20" y="49"/>
                </a:cxn>
                <a:cxn ang="0">
                  <a:pos x="18" y="52"/>
                </a:cxn>
                <a:cxn ang="0">
                  <a:pos x="18" y="87"/>
                </a:cxn>
                <a:cxn ang="0">
                  <a:pos x="22" y="90"/>
                </a:cxn>
                <a:cxn ang="0">
                  <a:pos x="26" y="92"/>
                </a:cxn>
                <a:cxn ang="0">
                  <a:pos x="31" y="94"/>
                </a:cxn>
                <a:cxn ang="0">
                  <a:pos x="37" y="92"/>
                </a:cxn>
                <a:cxn ang="0">
                  <a:pos x="40" y="90"/>
                </a:cxn>
                <a:cxn ang="0">
                  <a:pos x="42" y="87"/>
                </a:cxn>
                <a:cxn ang="0">
                  <a:pos x="44" y="83"/>
                </a:cxn>
                <a:cxn ang="0">
                  <a:pos x="46" y="76"/>
                </a:cxn>
                <a:cxn ang="0">
                  <a:pos x="46" y="69"/>
                </a:cxn>
                <a:cxn ang="0">
                  <a:pos x="46" y="61"/>
                </a:cxn>
                <a:cxn ang="0">
                  <a:pos x="44" y="56"/>
                </a:cxn>
                <a:cxn ang="0">
                  <a:pos x="44" y="50"/>
                </a:cxn>
                <a:cxn ang="0">
                  <a:pos x="40" y="47"/>
                </a:cxn>
                <a:cxn ang="0">
                  <a:pos x="37" y="45"/>
                </a:cxn>
                <a:cxn ang="0">
                  <a:pos x="31" y="45"/>
                </a:cxn>
              </a:cxnLst>
              <a:rect l="0" t="0" r="r" b="b"/>
              <a:pathLst>
                <a:path w="65" h="107">
                  <a:moveTo>
                    <a:pt x="35" y="107"/>
                  </a:moveTo>
                  <a:lnTo>
                    <a:pt x="27" y="105"/>
                  </a:lnTo>
                  <a:lnTo>
                    <a:pt x="22" y="103"/>
                  </a:lnTo>
                  <a:lnTo>
                    <a:pt x="16" y="98"/>
                  </a:lnTo>
                  <a:lnTo>
                    <a:pt x="16" y="101"/>
                  </a:lnTo>
                  <a:lnTo>
                    <a:pt x="16" y="103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2" y="103"/>
                  </a:lnTo>
                  <a:lnTo>
                    <a:pt x="2" y="99"/>
                  </a:lnTo>
                  <a:lnTo>
                    <a:pt x="2" y="96"/>
                  </a:lnTo>
                  <a:lnTo>
                    <a:pt x="2" y="89"/>
                  </a:lnTo>
                  <a:lnTo>
                    <a:pt x="2" y="21"/>
                  </a:lnTo>
                  <a:lnTo>
                    <a:pt x="2" y="12"/>
                  </a:lnTo>
                  <a:lnTo>
                    <a:pt x="2" y="7"/>
                  </a:lnTo>
                  <a:lnTo>
                    <a:pt x="0" y="3"/>
                  </a:lnTo>
                  <a:lnTo>
                    <a:pt x="16" y="0"/>
                  </a:lnTo>
                  <a:lnTo>
                    <a:pt x="16" y="5"/>
                  </a:lnTo>
                  <a:lnTo>
                    <a:pt x="18" y="9"/>
                  </a:lnTo>
                  <a:lnTo>
                    <a:pt x="18" y="14"/>
                  </a:lnTo>
                  <a:lnTo>
                    <a:pt x="18" y="30"/>
                  </a:lnTo>
                  <a:lnTo>
                    <a:pt x="18" y="34"/>
                  </a:lnTo>
                  <a:lnTo>
                    <a:pt x="18" y="38"/>
                  </a:lnTo>
                  <a:lnTo>
                    <a:pt x="16" y="38"/>
                  </a:lnTo>
                  <a:lnTo>
                    <a:pt x="18" y="38"/>
                  </a:lnTo>
                  <a:lnTo>
                    <a:pt x="24" y="34"/>
                  </a:lnTo>
                  <a:lnTo>
                    <a:pt x="29" y="32"/>
                  </a:lnTo>
                  <a:lnTo>
                    <a:pt x="35" y="30"/>
                  </a:lnTo>
                  <a:lnTo>
                    <a:pt x="52" y="36"/>
                  </a:lnTo>
                  <a:lnTo>
                    <a:pt x="61" y="49"/>
                  </a:lnTo>
                  <a:lnTo>
                    <a:pt x="65" y="67"/>
                  </a:lnTo>
                  <a:lnTo>
                    <a:pt x="61" y="89"/>
                  </a:lnTo>
                  <a:lnTo>
                    <a:pt x="50" y="101"/>
                  </a:lnTo>
                  <a:lnTo>
                    <a:pt x="35" y="107"/>
                  </a:lnTo>
                  <a:close/>
                  <a:moveTo>
                    <a:pt x="31" y="45"/>
                  </a:moveTo>
                  <a:lnTo>
                    <a:pt x="27" y="45"/>
                  </a:lnTo>
                  <a:lnTo>
                    <a:pt x="24" y="47"/>
                  </a:lnTo>
                  <a:lnTo>
                    <a:pt x="20" y="49"/>
                  </a:lnTo>
                  <a:lnTo>
                    <a:pt x="18" y="52"/>
                  </a:lnTo>
                  <a:lnTo>
                    <a:pt x="18" y="87"/>
                  </a:lnTo>
                  <a:lnTo>
                    <a:pt x="22" y="90"/>
                  </a:lnTo>
                  <a:lnTo>
                    <a:pt x="26" y="92"/>
                  </a:lnTo>
                  <a:lnTo>
                    <a:pt x="31" y="94"/>
                  </a:lnTo>
                  <a:lnTo>
                    <a:pt x="37" y="92"/>
                  </a:lnTo>
                  <a:lnTo>
                    <a:pt x="40" y="90"/>
                  </a:lnTo>
                  <a:lnTo>
                    <a:pt x="42" y="87"/>
                  </a:lnTo>
                  <a:lnTo>
                    <a:pt x="44" y="83"/>
                  </a:lnTo>
                  <a:lnTo>
                    <a:pt x="46" y="76"/>
                  </a:lnTo>
                  <a:lnTo>
                    <a:pt x="46" y="69"/>
                  </a:lnTo>
                  <a:lnTo>
                    <a:pt x="46" y="61"/>
                  </a:lnTo>
                  <a:lnTo>
                    <a:pt x="44" y="56"/>
                  </a:lnTo>
                  <a:lnTo>
                    <a:pt x="44" y="50"/>
                  </a:lnTo>
                  <a:lnTo>
                    <a:pt x="40" y="47"/>
                  </a:lnTo>
                  <a:lnTo>
                    <a:pt x="37" y="45"/>
                  </a:lnTo>
                  <a:lnTo>
                    <a:pt x="31" y="4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2" name="Freeform 46"/>
            <p:cNvSpPr>
              <a:spLocks/>
            </p:cNvSpPr>
            <p:nvPr/>
          </p:nvSpPr>
          <p:spPr bwMode="auto">
            <a:xfrm>
              <a:off x="1130" y="3885"/>
              <a:ext cx="68" cy="106"/>
            </a:xfrm>
            <a:custGeom>
              <a:avLst/>
              <a:gdLst/>
              <a:ahLst/>
              <a:cxnLst>
                <a:cxn ang="0">
                  <a:pos x="42" y="77"/>
                </a:cxn>
                <a:cxn ang="0">
                  <a:pos x="37" y="91"/>
                </a:cxn>
                <a:cxn ang="0">
                  <a:pos x="27" y="100"/>
                </a:cxn>
                <a:cxn ang="0">
                  <a:pos x="13" y="106"/>
                </a:cxn>
                <a:cxn ang="0">
                  <a:pos x="9" y="97"/>
                </a:cxn>
                <a:cxn ang="0">
                  <a:pos x="15" y="93"/>
                </a:cxn>
                <a:cxn ang="0">
                  <a:pos x="18" y="91"/>
                </a:cxn>
                <a:cxn ang="0">
                  <a:pos x="22" y="88"/>
                </a:cxn>
                <a:cxn ang="0">
                  <a:pos x="26" y="82"/>
                </a:cxn>
                <a:cxn ang="0">
                  <a:pos x="27" y="75"/>
                </a:cxn>
                <a:cxn ang="0">
                  <a:pos x="24" y="75"/>
                </a:cxn>
                <a:cxn ang="0">
                  <a:pos x="20" y="64"/>
                </a:cxn>
                <a:cxn ang="0">
                  <a:pos x="16" y="53"/>
                </a:cxn>
                <a:cxn ang="0">
                  <a:pos x="0" y="4"/>
                </a:cxn>
                <a:cxn ang="0">
                  <a:pos x="16" y="0"/>
                </a:cxn>
                <a:cxn ang="0">
                  <a:pos x="29" y="46"/>
                </a:cxn>
                <a:cxn ang="0">
                  <a:pos x="29" y="48"/>
                </a:cxn>
                <a:cxn ang="0">
                  <a:pos x="31" y="53"/>
                </a:cxn>
                <a:cxn ang="0">
                  <a:pos x="33" y="57"/>
                </a:cxn>
                <a:cxn ang="0">
                  <a:pos x="33" y="60"/>
                </a:cxn>
                <a:cxn ang="0">
                  <a:pos x="33" y="62"/>
                </a:cxn>
                <a:cxn ang="0">
                  <a:pos x="33" y="60"/>
                </a:cxn>
                <a:cxn ang="0">
                  <a:pos x="35" y="57"/>
                </a:cxn>
                <a:cxn ang="0">
                  <a:pos x="35" y="53"/>
                </a:cxn>
                <a:cxn ang="0">
                  <a:pos x="37" y="48"/>
                </a:cxn>
                <a:cxn ang="0">
                  <a:pos x="39" y="42"/>
                </a:cxn>
                <a:cxn ang="0">
                  <a:pos x="52" y="2"/>
                </a:cxn>
                <a:cxn ang="0">
                  <a:pos x="68" y="2"/>
                </a:cxn>
                <a:cxn ang="0">
                  <a:pos x="42" y="77"/>
                </a:cxn>
              </a:cxnLst>
              <a:rect l="0" t="0" r="r" b="b"/>
              <a:pathLst>
                <a:path w="68" h="106">
                  <a:moveTo>
                    <a:pt x="42" y="77"/>
                  </a:moveTo>
                  <a:lnTo>
                    <a:pt x="37" y="91"/>
                  </a:lnTo>
                  <a:lnTo>
                    <a:pt x="27" y="100"/>
                  </a:lnTo>
                  <a:lnTo>
                    <a:pt x="13" y="106"/>
                  </a:lnTo>
                  <a:lnTo>
                    <a:pt x="9" y="97"/>
                  </a:lnTo>
                  <a:lnTo>
                    <a:pt x="15" y="93"/>
                  </a:lnTo>
                  <a:lnTo>
                    <a:pt x="18" y="91"/>
                  </a:lnTo>
                  <a:lnTo>
                    <a:pt x="22" y="88"/>
                  </a:lnTo>
                  <a:lnTo>
                    <a:pt x="26" y="82"/>
                  </a:lnTo>
                  <a:lnTo>
                    <a:pt x="27" y="75"/>
                  </a:lnTo>
                  <a:lnTo>
                    <a:pt x="24" y="75"/>
                  </a:lnTo>
                  <a:lnTo>
                    <a:pt x="20" y="64"/>
                  </a:lnTo>
                  <a:lnTo>
                    <a:pt x="16" y="53"/>
                  </a:lnTo>
                  <a:lnTo>
                    <a:pt x="0" y="4"/>
                  </a:lnTo>
                  <a:lnTo>
                    <a:pt x="16" y="0"/>
                  </a:lnTo>
                  <a:lnTo>
                    <a:pt x="29" y="46"/>
                  </a:lnTo>
                  <a:lnTo>
                    <a:pt x="29" y="48"/>
                  </a:lnTo>
                  <a:lnTo>
                    <a:pt x="31" y="53"/>
                  </a:lnTo>
                  <a:lnTo>
                    <a:pt x="33" y="57"/>
                  </a:lnTo>
                  <a:lnTo>
                    <a:pt x="33" y="60"/>
                  </a:lnTo>
                  <a:lnTo>
                    <a:pt x="33" y="62"/>
                  </a:lnTo>
                  <a:lnTo>
                    <a:pt x="33" y="60"/>
                  </a:lnTo>
                  <a:lnTo>
                    <a:pt x="35" y="57"/>
                  </a:lnTo>
                  <a:lnTo>
                    <a:pt x="35" y="53"/>
                  </a:lnTo>
                  <a:lnTo>
                    <a:pt x="37" y="48"/>
                  </a:lnTo>
                  <a:lnTo>
                    <a:pt x="39" y="42"/>
                  </a:lnTo>
                  <a:lnTo>
                    <a:pt x="52" y="2"/>
                  </a:lnTo>
                  <a:lnTo>
                    <a:pt x="68" y="2"/>
                  </a:lnTo>
                  <a:lnTo>
                    <a:pt x="42" y="7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3" name="Freeform 47"/>
            <p:cNvSpPr>
              <a:spLocks noEditPoints="1"/>
            </p:cNvSpPr>
            <p:nvPr/>
          </p:nvSpPr>
          <p:spPr bwMode="auto">
            <a:xfrm>
              <a:off x="1209" y="3884"/>
              <a:ext cx="75" cy="103"/>
            </a:xfrm>
            <a:custGeom>
              <a:avLst/>
              <a:gdLst/>
              <a:ahLst/>
              <a:cxnLst>
                <a:cxn ang="0">
                  <a:pos x="60" y="14"/>
                </a:cxn>
                <a:cxn ang="0">
                  <a:pos x="56" y="14"/>
                </a:cxn>
                <a:cxn ang="0">
                  <a:pos x="60" y="18"/>
                </a:cxn>
                <a:cxn ang="0">
                  <a:pos x="62" y="27"/>
                </a:cxn>
                <a:cxn ang="0">
                  <a:pos x="58" y="38"/>
                </a:cxn>
                <a:cxn ang="0">
                  <a:pos x="49" y="47"/>
                </a:cxn>
                <a:cxn ang="0">
                  <a:pos x="34" y="49"/>
                </a:cxn>
                <a:cxn ang="0">
                  <a:pos x="25" y="54"/>
                </a:cxn>
                <a:cxn ang="0">
                  <a:pos x="23" y="58"/>
                </a:cxn>
                <a:cxn ang="0">
                  <a:pos x="26" y="60"/>
                </a:cxn>
                <a:cxn ang="0">
                  <a:pos x="34" y="60"/>
                </a:cxn>
                <a:cxn ang="0">
                  <a:pos x="49" y="60"/>
                </a:cxn>
                <a:cxn ang="0">
                  <a:pos x="58" y="63"/>
                </a:cxn>
                <a:cxn ang="0">
                  <a:pos x="65" y="72"/>
                </a:cxn>
                <a:cxn ang="0">
                  <a:pos x="62" y="92"/>
                </a:cxn>
                <a:cxn ang="0">
                  <a:pos x="34" y="103"/>
                </a:cxn>
                <a:cxn ang="0">
                  <a:pos x="4" y="96"/>
                </a:cxn>
                <a:cxn ang="0">
                  <a:pos x="0" y="81"/>
                </a:cxn>
                <a:cxn ang="0">
                  <a:pos x="2" y="76"/>
                </a:cxn>
                <a:cxn ang="0">
                  <a:pos x="17" y="76"/>
                </a:cxn>
                <a:cxn ang="0">
                  <a:pos x="17" y="80"/>
                </a:cxn>
                <a:cxn ang="0">
                  <a:pos x="17" y="85"/>
                </a:cxn>
                <a:cxn ang="0">
                  <a:pos x="25" y="90"/>
                </a:cxn>
                <a:cxn ang="0">
                  <a:pos x="38" y="90"/>
                </a:cxn>
                <a:cxn ang="0">
                  <a:pos x="47" y="87"/>
                </a:cxn>
                <a:cxn ang="0">
                  <a:pos x="50" y="80"/>
                </a:cxn>
                <a:cxn ang="0">
                  <a:pos x="47" y="74"/>
                </a:cxn>
                <a:cxn ang="0">
                  <a:pos x="38" y="70"/>
                </a:cxn>
                <a:cxn ang="0">
                  <a:pos x="21" y="70"/>
                </a:cxn>
                <a:cxn ang="0">
                  <a:pos x="10" y="67"/>
                </a:cxn>
                <a:cxn ang="0">
                  <a:pos x="6" y="63"/>
                </a:cxn>
                <a:cxn ang="0">
                  <a:pos x="6" y="56"/>
                </a:cxn>
                <a:cxn ang="0">
                  <a:pos x="10" y="50"/>
                </a:cxn>
                <a:cxn ang="0">
                  <a:pos x="19" y="47"/>
                </a:cxn>
                <a:cxn ang="0">
                  <a:pos x="6" y="40"/>
                </a:cxn>
                <a:cxn ang="0">
                  <a:pos x="2" y="27"/>
                </a:cxn>
                <a:cxn ang="0">
                  <a:pos x="6" y="14"/>
                </a:cxn>
                <a:cxn ang="0">
                  <a:pos x="15" y="5"/>
                </a:cxn>
                <a:cxn ang="0">
                  <a:pos x="32" y="1"/>
                </a:cxn>
                <a:cxn ang="0">
                  <a:pos x="45" y="3"/>
                </a:cxn>
                <a:cxn ang="0">
                  <a:pos x="54" y="5"/>
                </a:cxn>
                <a:cxn ang="0">
                  <a:pos x="67" y="0"/>
                </a:cxn>
                <a:cxn ang="0">
                  <a:pos x="71" y="12"/>
                </a:cxn>
                <a:cxn ang="0">
                  <a:pos x="62" y="16"/>
                </a:cxn>
                <a:cxn ang="0">
                  <a:pos x="19" y="32"/>
                </a:cxn>
                <a:cxn ang="0">
                  <a:pos x="26" y="38"/>
                </a:cxn>
                <a:cxn ang="0">
                  <a:pos x="38" y="38"/>
                </a:cxn>
                <a:cxn ang="0">
                  <a:pos x="43" y="32"/>
                </a:cxn>
                <a:cxn ang="0">
                  <a:pos x="43" y="21"/>
                </a:cxn>
                <a:cxn ang="0">
                  <a:pos x="38" y="14"/>
                </a:cxn>
                <a:cxn ang="0">
                  <a:pos x="26" y="14"/>
                </a:cxn>
                <a:cxn ang="0">
                  <a:pos x="19" y="21"/>
                </a:cxn>
              </a:cxnLst>
              <a:rect l="0" t="0" r="r" b="b"/>
              <a:pathLst>
                <a:path w="75" h="103">
                  <a:moveTo>
                    <a:pt x="62" y="16"/>
                  </a:moveTo>
                  <a:lnTo>
                    <a:pt x="60" y="14"/>
                  </a:lnTo>
                  <a:lnTo>
                    <a:pt x="58" y="14"/>
                  </a:lnTo>
                  <a:lnTo>
                    <a:pt x="56" y="14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0" y="21"/>
                  </a:lnTo>
                  <a:lnTo>
                    <a:pt x="62" y="27"/>
                  </a:lnTo>
                  <a:lnTo>
                    <a:pt x="60" y="32"/>
                  </a:lnTo>
                  <a:lnTo>
                    <a:pt x="58" y="38"/>
                  </a:lnTo>
                  <a:lnTo>
                    <a:pt x="54" y="43"/>
                  </a:lnTo>
                  <a:lnTo>
                    <a:pt x="49" y="47"/>
                  </a:lnTo>
                  <a:lnTo>
                    <a:pt x="41" y="49"/>
                  </a:lnTo>
                  <a:lnTo>
                    <a:pt x="34" y="49"/>
                  </a:lnTo>
                  <a:lnTo>
                    <a:pt x="28" y="50"/>
                  </a:lnTo>
                  <a:lnTo>
                    <a:pt x="25" y="54"/>
                  </a:lnTo>
                  <a:lnTo>
                    <a:pt x="23" y="56"/>
                  </a:lnTo>
                  <a:lnTo>
                    <a:pt x="23" y="58"/>
                  </a:lnTo>
                  <a:lnTo>
                    <a:pt x="25" y="58"/>
                  </a:lnTo>
                  <a:lnTo>
                    <a:pt x="26" y="60"/>
                  </a:lnTo>
                  <a:lnTo>
                    <a:pt x="30" y="60"/>
                  </a:lnTo>
                  <a:lnTo>
                    <a:pt x="34" y="60"/>
                  </a:lnTo>
                  <a:lnTo>
                    <a:pt x="41" y="60"/>
                  </a:lnTo>
                  <a:lnTo>
                    <a:pt x="49" y="60"/>
                  </a:lnTo>
                  <a:lnTo>
                    <a:pt x="54" y="61"/>
                  </a:lnTo>
                  <a:lnTo>
                    <a:pt x="58" y="63"/>
                  </a:lnTo>
                  <a:lnTo>
                    <a:pt x="63" y="69"/>
                  </a:lnTo>
                  <a:lnTo>
                    <a:pt x="65" y="72"/>
                  </a:lnTo>
                  <a:lnTo>
                    <a:pt x="67" y="80"/>
                  </a:lnTo>
                  <a:lnTo>
                    <a:pt x="62" y="92"/>
                  </a:lnTo>
                  <a:lnTo>
                    <a:pt x="50" y="101"/>
                  </a:lnTo>
                  <a:lnTo>
                    <a:pt x="34" y="103"/>
                  </a:lnTo>
                  <a:lnTo>
                    <a:pt x="17" y="101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0" y="80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17" y="76"/>
                  </a:lnTo>
                  <a:lnTo>
                    <a:pt x="17" y="78"/>
                  </a:lnTo>
                  <a:lnTo>
                    <a:pt x="17" y="80"/>
                  </a:lnTo>
                  <a:lnTo>
                    <a:pt x="15" y="81"/>
                  </a:lnTo>
                  <a:lnTo>
                    <a:pt x="17" y="85"/>
                  </a:lnTo>
                  <a:lnTo>
                    <a:pt x="21" y="89"/>
                  </a:lnTo>
                  <a:lnTo>
                    <a:pt x="25" y="90"/>
                  </a:lnTo>
                  <a:lnTo>
                    <a:pt x="32" y="92"/>
                  </a:lnTo>
                  <a:lnTo>
                    <a:pt x="38" y="90"/>
                  </a:lnTo>
                  <a:lnTo>
                    <a:pt x="43" y="90"/>
                  </a:lnTo>
                  <a:lnTo>
                    <a:pt x="47" y="87"/>
                  </a:lnTo>
                  <a:lnTo>
                    <a:pt x="49" y="85"/>
                  </a:lnTo>
                  <a:lnTo>
                    <a:pt x="50" y="80"/>
                  </a:lnTo>
                  <a:lnTo>
                    <a:pt x="49" y="76"/>
                  </a:lnTo>
                  <a:lnTo>
                    <a:pt x="47" y="74"/>
                  </a:lnTo>
                  <a:lnTo>
                    <a:pt x="43" y="72"/>
                  </a:lnTo>
                  <a:lnTo>
                    <a:pt x="38" y="70"/>
                  </a:lnTo>
                  <a:lnTo>
                    <a:pt x="30" y="70"/>
                  </a:lnTo>
                  <a:lnTo>
                    <a:pt x="21" y="70"/>
                  </a:lnTo>
                  <a:lnTo>
                    <a:pt x="13" y="69"/>
                  </a:lnTo>
                  <a:lnTo>
                    <a:pt x="10" y="67"/>
                  </a:lnTo>
                  <a:lnTo>
                    <a:pt x="6" y="65"/>
                  </a:lnTo>
                  <a:lnTo>
                    <a:pt x="6" y="63"/>
                  </a:lnTo>
                  <a:lnTo>
                    <a:pt x="4" y="60"/>
                  </a:lnTo>
                  <a:lnTo>
                    <a:pt x="6" y="56"/>
                  </a:lnTo>
                  <a:lnTo>
                    <a:pt x="8" y="52"/>
                  </a:lnTo>
                  <a:lnTo>
                    <a:pt x="10" y="50"/>
                  </a:lnTo>
                  <a:lnTo>
                    <a:pt x="15" y="49"/>
                  </a:lnTo>
                  <a:lnTo>
                    <a:pt x="19" y="47"/>
                  </a:lnTo>
                  <a:lnTo>
                    <a:pt x="12" y="43"/>
                  </a:lnTo>
                  <a:lnTo>
                    <a:pt x="6" y="40"/>
                  </a:lnTo>
                  <a:lnTo>
                    <a:pt x="4" y="34"/>
                  </a:lnTo>
                  <a:lnTo>
                    <a:pt x="2" y="27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23" y="3"/>
                  </a:lnTo>
                  <a:lnTo>
                    <a:pt x="32" y="1"/>
                  </a:lnTo>
                  <a:lnTo>
                    <a:pt x="39" y="3"/>
                  </a:lnTo>
                  <a:lnTo>
                    <a:pt x="45" y="3"/>
                  </a:lnTo>
                  <a:lnTo>
                    <a:pt x="50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67" y="0"/>
                  </a:lnTo>
                  <a:lnTo>
                    <a:pt x="75" y="11"/>
                  </a:lnTo>
                  <a:lnTo>
                    <a:pt x="71" y="12"/>
                  </a:lnTo>
                  <a:lnTo>
                    <a:pt x="67" y="14"/>
                  </a:lnTo>
                  <a:lnTo>
                    <a:pt x="62" y="16"/>
                  </a:lnTo>
                  <a:close/>
                  <a:moveTo>
                    <a:pt x="19" y="27"/>
                  </a:moveTo>
                  <a:lnTo>
                    <a:pt x="19" y="32"/>
                  </a:lnTo>
                  <a:lnTo>
                    <a:pt x="23" y="36"/>
                  </a:lnTo>
                  <a:lnTo>
                    <a:pt x="26" y="38"/>
                  </a:lnTo>
                  <a:lnTo>
                    <a:pt x="32" y="38"/>
                  </a:lnTo>
                  <a:lnTo>
                    <a:pt x="38" y="38"/>
                  </a:lnTo>
                  <a:lnTo>
                    <a:pt x="41" y="36"/>
                  </a:lnTo>
                  <a:lnTo>
                    <a:pt x="43" y="32"/>
                  </a:lnTo>
                  <a:lnTo>
                    <a:pt x="45" y="27"/>
                  </a:lnTo>
                  <a:lnTo>
                    <a:pt x="43" y="21"/>
                  </a:lnTo>
                  <a:lnTo>
                    <a:pt x="41" y="16"/>
                  </a:lnTo>
                  <a:lnTo>
                    <a:pt x="38" y="14"/>
                  </a:lnTo>
                  <a:lnTo>
                    <a:pt x="32" y="14"/>
                  </a:lnTo>
                  <a:lnTo>
                    <a:pt x="26" y="14"/>
                  </a:lnTo>
                  <a:lnTo>
                    <a:pt x="23" y="18"/>
                  </a:lnTo>
                  <a:lnTo>
                    <a:pt x="19" y="21"/>
                  </a:lnTo>
                  <a:lnTo>
                    <a:pt x="19" y="2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4" name="Freeform 48"/>
            <p:cNvSpPr>
              <a:spLocks/>
            </p:cNvSpPr>
            <p:nvPr/>
          </p:nvSpPr>
          <p:spPr bwMode="auto">
            <a:xfrm>
              <a:off x="1295" y="3885"/>
              <a:ext cx="59" cy="75"/>
            </a:xfrm>
            <a:custGeom>
              <a:avLst/>
              <a:gdLst/>
              <a:ahLst/>
              <a:cxnLst>
                <a:cxn ang="0">
                  <a:pos x="44" y="75"/>
                </a:cxn>
                <a:cxn ang="0">
                  <a:pos x="44" y="28"/>
                </a:cxn>
                <a:cxn ang="0">
                  <a:pos x="42" y="20"/>
                </a:cxn>
                <a:cxn ang="0">
                  <a:pos x="42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3" y="75"/>
                </a:cxn>
                <a:cxn ang="0">
                  <a:pos x="3" y="22"/>
                </a:cxn>
                <a:cxn ang="0">
                  <a:pos x="3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6" y="6"/>
                </a:cxn>
                <a:cxn ang="0">
                  <a:pos x="18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4" y="75"/>
                </a:cxn>
              </a:cxnLst>
              <a:rect l="0" t="0" r="r" b="b"/>
              <a:pathLst>
                <a:path w="59" h="75">
                  <a:moveTo>
                    <a:pt x="44" y="75"/>
                  </a:moveTo>
                  <a:lnTo>
                    <a:pt x="44" y="28"/>
                  </a:lnTo>
                  <a:lnTo>
                    <a:pt x="42" y="20"/>
                  </a:lnTo>
                  <a:lnTo>
                    <a:pt x="42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3" y="75"/>
                  </a:lnTo>
                  <a:lnTo>
                    <a:pt x="3" y="22"/>
                  </a:lnTo>
                  <a:lnTo>
                    <a:pt x="3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6" y="6"/>
                  </a:lnTo>
                  <a:lnTo>
                    <a:pt x="18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4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5" name="Freeform 49"/>
            <p:cNvSpPr>
              <a:spLocks noEditPoints="1"/>
            </p:cNvSpPr>
            <p:nvPr/>
          </p:nvSpPr>
          <p:spPr bwMode="auto">
            <a:xfrm>
              <a:off x="1378" y="3856"/>
              <a:ext cx="22" cy="104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8" y="0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9" y="2"/>
                </a:cxn>
                <a:cxn ang="0">
                  <a:pos x="21" y="6"/>
                </a:cxn>
                <a:cxn ang="0">
                  <a:pos x="22" y="10"/>
                </a:cxn>
                <a:cxn ang="0">
                  <a:pos x="21" y="15"/>
                </a:cxn>
                <a:cxn ang="0">
                  <a:pos x="19" y="19"/>
                </a:cxn>
                <a:cxn ang="0">
                  <a:pos x="15" y="20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4" y="19"/>
                </a:cxn>
                <a:cxn ang="0">
                  <a:pos x="2" y="15"/>
                </a:cxn>
                <a:cxn ang="0">
                  <a:pos x="0" y="10"/>
                </a:cxn>
                <a:cxn ang="0">
                  <a:pos x="2" y="104"/>
                </a:cxn>
                <a:cxn ang="0">
                  <a:pos x="2" y="33"/>
                </a:cxn>
                <a:cxn ang="0">
                  <a:pos x="19" y="29"/>
                </a:cxn>
                <a:cxn ang="0">
                  <a:pos x="19" y="104"/>
                </a:cxn>
                <a:cxn ang="0">
                  <a:pos x="2" y="104"/>
                </a:cxn>
              </a:cxnLst>
              <a:rect l="0" t="0" r="r" b="b"/>
              <a:pathLst>
                <a:path w="22" h="104">
                  <a:moveTo>
                    <a:pt x="0" y="10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6"/>
                  </a:lnTo>
                  <a:lnTo>
                    <a:pt x="22" y="10"/>
                  </a:lnTo>
                  <a:lnTo>
                    <a:pt x="21" y="15"/>
                  </a:lnTo>
                  <a:lnTo>
                    <a:pt x="19" y="19"/>
                  </a:lnTo>
                  <a:lnTo>
                    <a:pt x="15" y="20"/>
                  </a:lnTo>
                  <a:lnTo>
                    <a:pt x="11" y="20"/>
                  </a:lnTo>
                  <a:lnTo>
                    <a:pt x="6" y="20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0" y="10"/>
                  </a:lnTo>
                  <a:close/>
                  <a:moveTo>
                    <a:pt x="2" y="104"/>
                  </a:moveTo>
                  <a:lnTo>
                    <a:pt x="2" y="33"/>
                  </a:lnTo>
                  <a:lnTo>
                    <a:pt x="19" y="29"/>
                  </a:lnTo>
                  <a:lnTo>
                    <a:pt x="19" y="104"/>
                  </a:lnTo>
                  <a:lnTo>
                    <a:pt x="2" y="104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6" name="Freeform 50"/>
            <p:cNvSpPr>
              <a:spLocks/>
            </p:cNvSpPr>
            <p:nvPr/>
          </p:nvSpPr>
          <p:spPr bwMode="auto">
            <a:xfrm>
              <a:off x="1421" y="3885"/>
              <a:ext cx="59" cy="75"/>
            </a:xfrm>
            <a:custGeom>
              <a:avLst/>
              <a:gdLst/>
              <a:ahLst/>
              <a:cxnLst>
                <a:cxn ang="0">
                  <a:pos x="42" y="75"/>
                </a:cxn>
                <a:cxn ang="0">
                  <a:pos x="42" y="28"/>
                </a:cxn>
                <a:cxn ang="0">
                  <a:pos x="42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1" y="15"/>
                </a:cxn>
                <a:cxn ang="0">
                  <a:pos x="28" y="17"/>
                </a:cxn>
                <a:cxn ang="0">
                  <a:pos x="22" y="19"/>
                </a:cxn>
                <a:cxn ang="0">
                  <a:pos x="18" y="22"/>
                </a:cxn>
                <a:cxn ang="0">
                  <a:pos x="18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2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3" y="2"/>
                </a:cxn>
                <a:cxn ang="0">
                  <a:pos x="41" y="0"/>
                </a:cxn>
                <a:cxn ang="0">
                  <a:pos x="46" y="2"/>
                </a:cxn>
                <a:cxn ang="0">
                  <a:pos x="52" y="4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9" y="20"/>
                </a:cxn>
                <a:cxn ang="0">
                  <a:pos x="59" y="75"/>
                </a:cxn>
                <a:cxn ang="0">
                  <a:pos x="42" y="75"/>
                </a:cxn>
              </a:cxnLst>
              <a:rect l="0" t="0" r="r" b="b"/>
              <a:pathLst>
                <a:path w="59" h="75">
                  <a:moveTo>
                    <a:pt x="42" y="75"/>
                  </a:moveTo>
                  <a:lnTo>
                    <a:pt x="42" y="28"/>
                  </a:lnTo>
                  <a:lnTo>
                    <a:pt x="42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1" y="15"/>
                  </a:lnTo>
                  <a:lnTo>
                    <a:pt x="28" y="17"/>
                  </a:lnTo>
                  <a:lnTo>
                    <a:pt x="22" y="19"/>
                  </a:lnTo>
                  <a:lnTo>
                    <a:pt x="18" y="22"/>
                  </a:lnTo>
                  <a:lnTo>
                    <a:pt x="18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2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6" y="2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9" y="13"/>
                  </a:lnTo>
                  <a:lnTo>
                    <a:pt x="59" y="20"/>
                  </a:lnTo>
                  <a:lnTo>
                    <a:pt x="59" y="75"/>
                  </a:lnTo>
                  <a:lnTo>
                    <a:pt x="42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7" name="Freeform 51"/>
            <p:cNvSpPr>
              <a:spLocks noEditPoints="1"/>
            </p:cNvSpPr>
            <p:nvPr/>
          </p:nvSpPr>
          <p:spPr bwMode="auto">
            <a:xfrm>
              <a:off x="1501" y="3884"/>
              <a:ext cx="76" cy="103"/>
            </a:xfrm>
            <a:custGeom>
              <a:avLst/>
              <a:gdLst/>
              <a:ahLst/>
              <a:cxnLst>
                <a:cxn ang="0">
                  <a:pos x="59" y="14"/>
                </a:cxn>
                <a:cxn ang="0">
                  <a:pos x="57" y="14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7"/>
                </a:cxn>
                <a:cxn ang="0">
                  <a:pos x="33" y="49"/>
                </a:cxn>
                <a:cxn ang="0">
                  <a:pos x="26" y="54"/>
                </a:cxn>
                <a:cxn ang="0">
                  <a:pos x="24" y="58"/>
                </a:cxn>
                <a:cxn ang="0">
                  <a:pos x="26" y="60"/>
                </a:cxn>
                <a:cxn ang="0">
                  <a:pos x="35" y="60"/>
                </a:cxn>
                <a:cxn ang="0">
                  <a:pos x="48" y="60"/>
                </a:cxn>
                <a:cxn ang="0">
                  <a:pos x="59" y="63"/>
                </a:cxn>
                <a:cxn ang="0">
                  <a:pos x="64" y="72"/>
                </a:cxn>
                <a:cxn ang="0">
                  <a:pos x="63" y="92"/>
                </a:cxn>
                <a:cxn ang="0">
                  <a:pos x="33" y="103"/>
                </a:cxn>
                <a:cxn ang="0">
                  <a:pos x="5" y="96"/>
                </a:cxn>
                <a:cxn ang="0">
                  <a:pos x="0" y="81"/>
                </a:cxn>
                <a:cxn ang="0">
                  <a:pos x="1" y="76"/>
                </a:cxn>
                <a:cxn ang="0">
                  <a:pos x="16" y="76"/>
                </a:cxn>
                <a:cxn ang="0">
                  <a:pos x="16" y="80"/>
                </a:cxn>
                <a:cxn ang="0">
                  <a:pos x="16" y="85"/>
                </a:cxn>
                <a:cxn ang="0">
                  <a:pos x="26" y="90"/>
                </a:cxn>
                <a:cxn ang="0">
                  <a:pos x="39" y="90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4"/>
                </a:cxn>
                <a:cxn ang="0">
                  <a:pos x="37" y="70"/>
                </a:cxn>
                <a:cxn ang="0">
                  <a:pos x="20" y="70"/>
                </a:cxn>
                <a:cxn ang="0">
                  <a:pos x="9" y="67"/>
                </a:cxn>
                <a:cxn ang="0">
                  <a:pos x="5" y="63"/>
                </a:cxn>
                <a:cxn ang="0">
                  <a:pos x="5" y="56"/>
                </a:cxn>
                <a:cxn ang="0">
                  <a:pos x="11" y="50"/>
                </a:cxn>
                <a:cxn ang="0">
                  <a:pos x="18" y="47"/>
                </a:cxn>
                <a:cxn ang="0">
                  <a:pos x="7" y="40"/>
                </a:cxn>
                <a:cxn ang="0">
                  <a:pos x="1" y="27"/>
                </a:cxn>
                <a:cxn ang="0">
                  <a:pos x="5" y="14"/>
                </a:cxn>
                <a:cxn ang="0">
                  <a:pos x="16" y="5"/>
                </a:cxn>
                <a:cxn ang="0">
                  <a:pos x="31" y="1"/>
                </a:cxn>
                <a:cxn ang="0">
                  <a:pos x="44" y="3"/>
                </a:cxn>
                <a:cxn ang="0">
                  <a:pos x="53" y="5"/>
                </a:cxn>
                <a:cxn ang="0">
                  <a:pos x="68" y="0"/>
                </a:cxn>
                <a:cxn ang="0">
                  <a:pos x="72" y="12"/>
                </a:cxn>
                <a:cxn ang="0">
                  <a:pos x="63" y="16"/>
                </a:cxn>
                <a:cxn ang="0">
                  <a:pos x="20" y="32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2"/>
                </a:cxn>
                <a:cxn ang="0">
                  <a:pos x="44" y="21"/>
                </a:cxn>
                <a:cxn ang="0">
                  <a:pos x="37" y="14"/>
                </a:cxn>
                <a:cxn ang="0">
                  <a:pos x="26" y="14"/>
                </a:cxn>
                <a:cxn ang="0">
                  <a:pos x="20" y="21"/>
                </a:cxn>
              </a:cxnLst>
              <a:rect l="0" t="0" r="r" b="b"/>
              <a:pathLst>
                <a:path w="76" h="103">
                  <a:moveTo>
                    <a:pt x="63" y="16"/>
                  </a:moveTo>
                  <a:lnTo>
                    <a:pt x="59" y="14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7" y="16"/>
                  </a:lnTo>
                  <a:lnTo>
                    <a:pt x="59" y="18"/>
                  </a:lnTo>
                  <a:lnTo>
                    <a:pt x="61" y="21"/>
                  </a:lnTo>
                  <a:lnTo>
                    <a:pt x="61" y="27"/>
                  </a:lnTo>
                  <a:lnTo>
                    <a:pt x="61" y="32"/>
                  </a:lnTo>
                  <a:lnTo>
                    <a:pt x="57" y="38"/>
                  </a:lnTo>
                  <a:lnTo>
                    <a:pt x="53" y="43"/>
                  </a:lnTo>
                  <a:lnTo>
                    <a:pt x="48" y="47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0"/>
                  </a:lnTo>
                  <a:lnTo>
                    <a:pt x="26" y="54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6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3" y="61"/>
                  </a:lnTo>
                  <a:lnTo>
                    <a:pt x="59" y="63"/>
                  </a:lnTo>
                  <a:lnTo>
                    <a:pt x="63" y="69"/>
                  </a:lnTo>
                  <a:lnTo>
                    <a:pt x="64" y="72"/>
                  </a:lnTo>
                  <a:lnTo>
                    <a:pt x="66" y="80"/>
                  </a:lnTo>
                  <a:lnTo>
                    <a:pt x="63" y="92"/>
                  </a:lnTo>
                  <a:lnTo>
                    <a:pt x="51" y="101"/>
                  </a:lnTo>
                  <a:lnTo>
                    <a:pt x="33" y="103"/>
                  </a:lnTo>
                  <a:lnTo>
                    <a:pt x="16" y="101"/>
                  </a:lnTo>
                  <a:lnTo>
                    <a:pt x="5" y="96"/>
                  </a:lnTo>
                  <a:lnTo>
                    <a:pt x="0" y="83"/>
                  </a:lnTo>
                  <a:lnTo>
                    <a:pt x="0" y="81"/>
                  </a:lnTo>
                  <a:lnTo>
                    <a:pt x="1" y="80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16" y="76"/>
                  </a:lnTo>
                  <a:lnTo>
                    <a:pt x="16" y="78"/>
                  </a:lnTo>
                  <a:lnTo>
                    <a:pt x="16" y="80"/>
                  </a:lnTo>
                  <a:lnTo>
                    <a:pt x="16" y="81"/>
                  </a:lnTo>
                  <a:lnTo>
                    <a:pt x="16" y="85"/>
                  </a:lnTo>
                  <a:lnTo>
                    <a:pt x="20" y="89"/>
                  </a:lnTo>
                  <a:lnTo>
                    <a:pt x="26" y="90"/>
                  </a:lnTo>
                  <a:lnTo>
                    <a:pt x="33" y="92"/>
                  </a:lnTo>
                  <a:lnTo>
                    <a:pt x="39" y="90"/>
                  </a:lnTo>
                  <a:lnTo>
                    <a:pt x="42" y="90"/>
                  </a:lnTo>
                  <a:lnTo>
                    <a:pt x="46" y="87"/>
                  </a:lnTo>
                  <a:lnTo>
                    <a:pt x="50" y="85"/>
                  </a:lnTo>
                  <a:lnTo>
                    <a:pt x="50" y="80"/>
                  </a:lnTo>
                  <a:lnTo>
                    <a:pt x="50" y="76"/>
                  </a:lnTo>
                  <a:lnTo>
                    <a:pt x="46" y="74"/>
                  </a:lnTo>
                  <a:lnTo>
                    <a:pt x="42" y="72"/>
                  </a:lnTo>
                  <a:lnTo>
                    <a:pt x="37" y="70"/>
                  </a:lnTo>
                  <a:lnTo>
                    <a:pt x="29" y="70"/>
                  </a:lnTo>
                  <a:lnTo>
                    <a:pt x="20" y="70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5"/>
                  </a:lnTo>
                  <a:lnTo>
                    <a:pt x="5" y="63"/>
                  </a:lnTo>
                  <a:lnTo>
                    <a:pt x="5" y="60"/>
                  </a:lnTo>
                  <a:lnTo>
                    <a:pt x="5" y="56"/>
                  </a:lnTo>
                  <a:lnTo>
                    <a:pt x="7" y="52"/>
                  </a:lnTo>
                  <a:lnTo>
                    <a:pt x="11" y="50"/>
                  </a:lnTo>
                  <a:lnTo>
                    <a:pt x="14" y="49"/>
                  </a:lnTo>
                  <a:lnTo>
                    <a:pt x="18" y="47"/>
                  </a:lnTo>
                  <a:lnTo>
                    <a:pt x="11" y="43"/>
                  </a:lnTo>
                  <a:lnTo>
                    <a:pt x="7" y="40"/>
                  </a:lnTo>
                  <a:lnTo>
                    <a:pt x="3" y="34"/>
                  </a:lnTo>
                  <a:lnTo>
                    <a:pt x="1" y="27"/>
                  </a:lnTo>
                  <a:lnTo>
                    <a:pt x="3" y="20"/>
                  </a:lnTo>
                  <a:lnTo>
                    <a:pt x="5" y="14"/>
                  </a:lnTo>
                  <a:lnTo>
                    <a:pt x="11" y="9"/>
                  </a:lnTo>
                  <a:lnTo>
                    <a:pt x="16" y="5"/>
                  </a:lnTo>
                  <a:lnTo>
                    <a:pt x="24" y="3"/>
                  </a:lnTo>
                  <a:lnTo>
                    <a:pt x="31" y="1"/>
                  </a:lnTo>
                  <a:lnTo>
                    <a:pt x="39" y="3"/>
                  </a:lnTo>
                  <a:lnTo>
                    <a:pt x="44" y="3"/>
                  </a:lnTo>
                  <a:lnTo>
                    <a:pt x="50" y="5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2"/>
                  </a:lnTo>
                  <a:lnTo>
                    <a:pt x="66" y="14"/>
                  </a:lnTo>
                  <a:lnTo>
                    <a:pt x="63" y="16"/>
                  </a:lnTo>
                  <a:close/>
                  <a:moveTo>
                    <a:pt x="18" y="27"/>
                  </a:moveTo>
                  <a:lnTo>
                    <a:pt x="20" y="32"/>
                  </a:lnTo>
                  <a:lnTo>
                    <a:pt x="22" y="36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6"/>
                  </a:lnTo>
                  <a:lnTo>
                    <a:pt x="44" y="32"/>
                  </a:lnTo>
                  <a:lnTo>
                    <a:pt x="44" y="27"/>
                  </a:lnTo>
                  <a:lnTo>
                    <a:pt x="44" y="21"/>
                  </a:lnTo>
                  <a:lnTo>
                    <a:pt x="40" y="16"/>
                  </a:lnTo>
                  <a:lnTo>
                    <a:pt x="37" y="14"/>
                  </a:lnTo>
                  <a:lnTo>
                    <a:pt x="31" y="14"/>
                  </a:lnTo>
                  <a:lnTo>
                    <a:pt x="26" y="14"/>
                  </a:lnTo>
                  <a:lnTo>
                    <a:pt x="22" y="18"/>
                  </a:lnTo>
                  <a:lnTo>
                    <a:pt x="20" y="21"/>
                  </a:lnTo>
                  <a:lnTo>
                    <a:pt x="18" y="2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8" name="Freeform 52"/>
            <p:cNvSpPr>
              <a:spLocks/>
            </p:cNvSpPr>
            <p:nvPr/>
          </p:nvSpPr>
          <p:spPr bwMode="auto">
            <a:xfrm>
              <a:off x="1582" y="3885"/>
              <a:ext cx="58" cy="77"/>
            </a:xfrm>
            <a:custGeom>
              <a:avLst/>
              <a:gdLst/>
              <a:ahLst/>
              <a:cxnLst>
                <a:cxn ang="0">
                  <a:pos x="28" y="77"/>
                </a:cxn>
                <a:cxn ang="0">
                  <a:pos x="19" y="77"/>
                </a:cxn>
                <a:cxn ang="0">
                  <a:pos x="9" y="73"/>
                </a:cxn>
                <a:cxn ang="0">
                  <a:pos x="0" y="69"/>
                </a:cxn>
                <a:cxn ang="0">
                  <a:pos x="6" y="59"/>
                </a:cxn>
                <a:cxn ang="0">
                  <a:pos x="13" y="62"/>
                </a:cxn>
                <a:cxn ang="0">
                  <a:pos x="21" y="64"/>
                </a:cxn>
                <a:cxn ang="0">
                  <a:pos x="30" y="66"/>
                </a:cxn>
                <a:cxn ang="0">
                  <a:pos x="35" y="64"/>
                </a:cxn>
                <a:cxn ang="0">
                  <a:pos x="39" y="62"/>
                </a:cxn>
                <a:cxn ang="0">
                  <a:pos x="41" y="59"/>
                </a:cxn>
                <a:cxn ang="0">
                  <a:pos x="41" y="55"/>
                </a:cxn>
                <a:cxn ang="0">
                  <a:pos x="41" y="51"/>
                </a:cxn>
                <a:cxn ang="0">
                  <a:pos x="39" y="49"/>
                </a:cxn>
                <a:cxn ang="0">
                  <a:pos x="35" y="46"/>
                </a:cxn>
                <a:cxn ang="0">
                  <a:pos x="30" y="46"/>
                </a:cxn>
                <a:cxn ang="0">
                  <a:pos x="21" y="42"/>
                </a:cxn>
                <a:cxn ang="0">
                  <a:pos x="13" y="40"/>
                </a:cxn>
                <a:cxn ang="0">
                  <a:pos x="8" y="37"/>
                </a:cxn>
                <a:cxn ang="0">
                  <a:pos x="4" y="30"/>
                </a:cxn>
                <a:cxn ang="0">
                  <a:pos x="4" y="24"/>
                </a:cxn>
                <a:cxn ang="0">
                  <a:pos x="4" y="15"/>
                </a:cxn>
                <a:cxn ang="0">
                  <a:pos x="8" y="10"/>
                </a:cxn>
                <a:cxn ang="0">
                  <a:pos x="13" y="4"/>
                </a:cxn>
                <a:cxn ang="0">
                  <a:pos x="21" y="0"/>
                </a:cxn>
                <a:cxn ang="0">
                  <a:pos x="30" y="0"/>
                </a:cxn>
                <a:cxn ang="0">
                  <a:pos x="41" y="0"/>
                </a:cxn>
                <a:cxn ang="0">
                  <a:pos x="48" y="4"/>
                </a:cxn>
                <a:cxn ang="0">
                  <a:pos x="56" y="6"/>
                </a:cxn>
                <a:cxn ang="0">
                  <a:pos x="50" y="17"/>
                </a:cxn>
                <a:cxn ang="0">
                  <a:pos x="43" y="15"/>
                </a:cxn>
                <a:cxn ang="0">
                  <a:pos x="37" y="13"/>
                </a:cxn>
                <a:cxn ang="0">
                  <a:pos x="32" y="11"/>
                </a:cxn>
                <a:cxn ang="0">
                  <a:pos x="26" y="13"/>
                </a:cxn>
                <a:cxn ang="0">
                  <a:pos x="24" y="15"/>
                </a:cxn>
                <a:cxn ang="0">
                  <a:pos x="21" y="17"/>
                </a:cxn>
                <a:cxn ang="0">
                  <a:pos x="21" y="20"/>
                </a:cxn>
                <a:cxn ang="0">
                  <a:pos x="21" y="26"/>
                </a:cxn>
                <a:cxn ang="0">
                  <a:pos x="24" y="28"/>
                </a:cxn>
                <a:cxn ang="0">
                  <a:pos x="30" y="30"/>
                </a:cxn>
                <a:cxn ang="0">
                  <a:pos x="39" y="31"/>
                </a:cxn>
                <a:cxn ang="0">
                  <a:pos x="47" y="35"/>
                </a:cxn>
                <a:cxn ang="0">
                  <a:pos x="52" y="39"/>
                </a:cxn>
                <a:cxn ang="0">
                  <a:pos x="56" y="42"/>
                </a:cxn>
                <a:cxn ang="0">
                  <a:pos x="58" y="48"/>
                </a:cxn>
                <a:cxn ang="0">
                  <a:pos x="58" y="53"/>
                </a:cxn>
                <a:cxn ang="0">
                  <a:pos x="54" y="66"/>
                </a:cxn>
                <a:cxn ang="0">
                  <a:pos x="45" y="73"/>
                </a:cxn>
                <a:cxn ang="0">
                  <a:pos x="28" y="77"/>
                </a:cxn>
              </a:cxnLst>
              <a:rect l="0" t="0" r="r" b="b"/>
              <a:pathLst>
                <a:path w="58" h="77">
                  <a:moveTo>
                    <a:pt x="28" y="77"/>
                  </a:moveTo>
                  <a:lnTo>
                    <a:pt x="19" y="77"/>
                  </a:lnTo>
                  <a:lnTo>
                    <a:pt x="9" y="73"/>
                  </a:lnTo>
                  <a:lnTo>
                    <a:pt x="0" y="69"/>
                  </a:lnTo>
                  <a:lnTo>
                    <a:pt x="6" y="59"/>
                  </a:lnTo>
                  <a:lnTo>
                    <a:pt x="13" y="62"/>
                  </a:lnTo>
                  <a:lnTo>
                    <a:pt x="21" y="64"/>
                  </a:lnTo>
                  <a:lnTo>
                    <a:pt x="30" y="66"/>
                  </a:lnTo>
                  <a:lnTo>
                    <a:pt x="35" y="64"/>
                  </a:lnTo>
                  <a:lnTo>
                    <a:pt x="39" y="62"/>
                  </a:lnTo>
                  <a:lnTo>
                    <a:pt x="41" y="59"/>
                  </a:lnTo>
                  <a:lnTo>
                    <a:pt x="41" y="55"/>
                  </a:lnTo>
                  <a:lnTo>
                    <a:pt x="41" y="51"/>
                  </a:lnTo>
                  <a:lnTo>
                    <a:pt x="39" y="49"/>
                  </a:lnTo>
                  <a:lnTo>
                    <a:pt x="35" y="46"/>
                  </a:lnTo>
                  <a:lnTo>
                    <a:pt x="30" y="46"/>
                  </a:lnTo>
                  <a:lnTo>
                    <a:pt x="21" y="42"/>
                  </a:lnTo>
                  <a:lnTo>
                    <a:pt x="13" y="40"/>
                  </a:lnTo>
                  <a:lnTo>
                    <a:pt x="8" y="37"/>
                  </a:lnTo>
                  <a:lnTo>
                    <a:pt x="4" y="30"/>
                  </a:lnTo>
                  <a:lnTo>
                    <a:pt x="4" y="24"/>
                  </a:lnTo>
                  <a:lnTo>
                    <a:pt x="4" y="15"/>
                  </a:lnTo>
                  <a:lnTo>
                    <a:pt x="8" y="10"/>
                  </a:lnTo>
                  <a:lnTo>
                    <a:pt x="13" y="4"/>
                  </a:lnTo>
                  <a:lnTo>
                    <a:pt x="21" y="0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8" y="4"/>
                  </a:lnTo>
                  <a:lnTo>
                    <a:pt x="56" y="6"/>
                  </a:lnTo>
                  <a:lnTo>
                    <a:pt x="50" y="17"/>
                  </a:lnTo>
                  <a:lnTo>
                    <a:pt x="43" y="15"/>
                  </a:lnTo>
                  <a:lnTo>
                    <a:pt x="37" y="13"/>
                  </a:lnTo>
                  <a:lnTo>
                    <a:pt x="32" y="11"/>
                  </a:lnTo>
                  <a:lnTo>
                    <a:pt x="26" y="13"/>
                  </a:lnTo>
                  <a:lnTo>
                    <a:pt x="24" y="15"/>
                  </a:lnTo>
                  <a:lnTo>
                    <a:pt x="21" y="17"/>
                  </a:lnTo>
                  <a:lnTo>
                    <a:pt x="21" y="20"/>
                  </a:lnTo>
                  <a:lnTo>
                    <a:pt x="21" y="26"/>
                  </a:lnTo>
                  <a:lnTo>
                    <a:pt x="24" y="28"/>
                  </a:lnTo>
                  <a:lnTo>
                    <a:pt x="30" y="30"/>
                  </a:lnTo>
                  <a:lnTo>
                    <a:pt x="39" y="31"/>
                  </a:lnTo>
                  <a:lnTo>
                    <a:pt x="47" y="35"/>
                  </a:lnTo>
                  <a:lnTo>
                    <a:pt x="52" y="39"/>
                  </a:lnTo>
                  <a:lnTo>
                    <a:pt x="56" y="42"/>
                  </a:lnTo>
                  <a:lnTo>
                    <a:pt x="58" y="48"/>
                  </a:lnTo>
                  <a:lnTo>
                    <a:pt x="58" y="53"/>
                  </a:lnTo>
                  <a:lnTo>
                    <a:pt x="54" y="66"/>
                  </a:lnTo>
                  <a:lnTo>
                    <a:pt x="45" y="73"/>
                  </a:lnTo>
                  <a:lnTo>
                    <a:pt x="28" y="7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69" name="Freeform 53"/>
            <p:cNvSpPr>
              <a:spLocks noEditPoints="1"/>
            </p:cNvSpPr>
            <p:nvPr/>
          </p:nvSpPr>
          <p:spPr bwMode="auto">
            <a:xfrm>
              <a:off x="1656" y="3885"/>
              <a:ext cx="63" cy="77"/>
            </a:xfrm>
            <a:custGeom>
              <a:avLst/>
              <a:gdLst/>
              <a:ahLst/>
              <a:cxnLst>
                <a:cxn ang="0">
                  <a:pos x="19" y="42"/>
                </a:cxn>
                <a:cxn ang="0">
                  <a:pos x="19" y="44"/>
                </a:cxn>
                <a:cxn ang="0">
                  <a:pos x="19" y="49"/>
                </a:cxn>
                <a:cxn ang="0">
                  <a:pos x="21" y="55"/>
                </a:cxn>
                <a:cxn ang="0">
                  <a:pos x="23" y="59"/>
                </a:cxn>
                <a:cxn ang="0">
                  <a:pos x="26" y="62"/>
                </a:cxn>
                <a:cxn ang="0">
                  <a:pos x="30" y="64"/>
                </a:cxn>
                <a:cxn ang="0">
                  <a:pos x="37" y="64"/>
                </a:cxn>
                <a:cxn ang="0">
                  <a:pos x="43" y="64"/>
                </a:cxn>
                <a:cxn ang="0">
                  <a:pos x="50" y="62"/>
                </a:cxn>
                <a:cxn ang="0">
                  <a:pos x="56" y="59"/>
                </a:cxn>
                <a:cxn ang="0">
                  <a:pos x="62" y="68"/>
                </a:cxn>
                <a:cxn ang="0">
                  <a:pos x="54" y="73"/>
                </a:cxn>
                <a:cxn ang="0">
                  <a:pos x="45" y="77"/>
                </a:cxn>
                <a:cxn ang="0">
                  <a:pos x="36" y="77"/>
                </a:cxn>
                <a:cxn ang="0">
                  <a:pos x="21" y="75"/>
                </a:cxn>
                <a:cxn ang="0">
                  <a:pos x="10" y="66"/>
                </a:cxn>
                <a:cxn ang="0">
                  <a:pos x="4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6" y="17"/>
                </a:cxn>
                <a:cxn ang="0">
                  <a:pos x="10" y="11"/>
                </a:cxn>
                <a:cxn ang="0">
                  <a:pos x="17" y="6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39" y="2"/>
                </a:cxn>
                <a:cxn ang="0">
                  <a:pos x="47" y="4"/>
                </a:cxn>
                <a:cxn ang="0">
                  <a:pos x="52" y="8"/>
                </a:cxn>
                <a:cxn ang="0">
                  <a:pos x="58" y="15"/>
                </a:cxn>
                <a:cxn ang="0">
                  <a:pos x="62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9" y="42"/>
                </a:cxn>
                <a:cxn ang="0">
                  <a:pos x="32" y="13"/>
                </a:cxn>
                <a:cxn ang="0">
                  <a:pos x="28" y="13"/>
                </a:cxn>
                <a:cxn ang="0">
                  <a:pos x="24" y="17"/>
                </a:cxn>
                <a:cxn ang="0">
                  <a:pos x="21" y="20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47" y="31"/>
                </a:cxn>
                <a:cxn ang="0">
                  <a:pos x="45" y="26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7" y="13"/>
                </a:cxn>
                <a:cxn ang="0">
                  <a:pos x="32" y="13"/>
                </a:cxn>
              </a:cxnLst>
              <a:rect l="0" t="0" r="r" b="b"/>
              <a:pathLst>
                <a:path w="63" h="77">
                  <a:moveTo>
                    <a:pt x="19" y="42"/>
                  </a:moveTo>
                  <a:lnTo>
                    <a:pt x="19" y="44"/>
                  </a:lnTo>
                  <a:lnTo>
                    <a:pt x="19" y="49"/>
                  </a:lnTo>
                  <a:lnTo>
                    <a:pt x="21" y="55"/>
                  </a:lnTo>
                  <a:lnTo>
                    <a:pt x="23" y="59"/>
                  </a:lnTo>
                  <a:lnTo>
                    <a:pt x="26" y="62"/>
                  </a:lnTo>
                  <a:lnTo>
                    <a:pt x="30" y="64"/>
                  </a:lnTo>
                  <a:lnTo>
                    <a:pt x="37" y="64"/>
                  </a:lnTo>
                  <a:lnTo>
                    <a:pt x="43" y="64"/>
                  </a:lnTo>
                  <a:lnTo>
                    <a:pt x="50" y="62"/>
                  </a:lnTo>
                  <a:lnTo>
                    <a:pt x="56" y="59"/>
                  </a:lnTo>
                  <a:lnTo>
                    <a:pt x="62" y="68"/>
                  </a:lnTo>
                  <a:lnTo>
                    <a:pt x="54" y="73"/>
                  </a:lnTo>
                  <a:lnTo>
                    <a:pt x="45" y="77"/>
                  </a:lnTo>
                  <a:lnTo>
                    <a:pt x="36" y="77"/>
                  </a:lnTo>
                  <a:lnTo>
                    <a:pt x="21" y="75"/>
                  </a:lnTo>
                  <a:lnTo>
                    <a:pt x="10" y="66"/>
                  </a:lnTo>
                  <a:lnTo>
                    <a:pt x="4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9" y="2"/>
                  </a:lnTo>
                  <a:lnTo>
                    <a:pt x="47" y="4"/>
                  </a:lnTo>
                  <a:lnTo>
                    <a:pt x="52" y="8"/>
                  </a:lnTo>
                  <a:lnTo>
                    <a:pt x="58" y="15"/>
                  </a:lnTo>
                  <a:lnTo>
                    <a:pt x="62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9" y="42"/>
                  </a:lnTo>
                  <a:close/>
                  <a:moveTo>
                    <a:pt x="32" y="13"/>
                  </a:moveTo>
                  <a:lnTo>
                    <a:pt x="28" y="13"/>
                  </a:lnTo>
                  <a:lnTo>
                    <a:pt x="24" y="17"/>
                  </a:lnTo>
                  <a:lnTo>
                    <a:pt x="21" y="20"/>
                  </a:lnTo>
                  <a:lnTo>
                    <a:pt x="19" y="26"/>
                  </a:lnTo>
                  <a:lnTo>
                    <a:pt x="19" y="31"/>
                  </a:lnTo>
                  <a:lnTo>
                    <a:pt x="47" y="31"/>
                  </a:lnTo>
                  <a:lnTo>
                    <a:pt x="45" y="26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7" y="13"/>
                  </a:lnTo>
                  <a:lnTo>
                    <a:pt x="32" y="1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0" name="Freeform 54"/>
            <p:cNvSpPr>
              <a:spLocks/>
            </p:cNvSpPr>
            <p:nvPr/>
          </p:nvSpPr>
          <p:spPr bwMode="auto">
            <a:xfrm>
              <a:off x="1732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28" y="85"/>
                </a:cxn>
                <a:cxn ang="0">
                  <a:pos x="34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6" y="96"/>
                </a:cxn>
                <a:cxn ang="0">
                  <a:pos x="28" y="96"/>
                </a:cxn>
                <a:cxn ang="0">
                  <a:pos x="21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0" y="87"/>
                </a:cxn>
                <a:cxn ang="0">
                  <a:pos x="10" y="83"/>
                </a:cxn>
                <a:cxn ang="0">
                  <a:pos x="8" y="78"/>
                </a:cxn>
                <a:cxn ang="0">
                  <a:pos x="8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8" y="21"/>
                </a:cxn>
                <a:cxn ang="0">
                  <a:pos x="8" y="12"/>
                </a:cxn>
                <a:cxn ang="0">
                  <a:pos x="10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28" y="85"/>
                  </a:lnTo>
                  <a:lnTo>
                    <a:pt x="34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6" y="96"/>
                  </a:lnTo>
                  <a:lnTo>
                    <a:pt x="28" y="96"/>
                  </a:lnTo>
                  <a:lnTo>
                    <a:pt x="21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0" y="87"/>
                  </a:lnTo>
                  <a:lnTo>
                    <a:pt x="10" y="83"/>
                  </a:lnTo>
                  <a:lnTo>
                    <a:pt x="8" y="78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8" y="21"/>
                  </a:lnTo>
                  <a:lnTo>
                    <a:pt x="8" y="12"/>
                  </a:lnTo>
                  <a:lnTo>
                    <a:pt x="10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1" name="Freeform 55"/>
            <p:cNvSpPr>
              <a:spLocks noEditPoints="1"/>
            </p:cNvSpPr>
            <p:nvPr/>
          </p:nvSpPr>
          <p:spPr bwMode="auto">
            <a:xfrm>
              <a:off x="1788" y="3885"/>
              <a:ext cx="63" cy="79"/>
            </a:xfrm>
            <a:custGeom>
              <a:avLst/>
              <a:gdLst/>
              <a:ahLst/>
              <a:cxnLst>
                <a:cxn ang="0">
                  <a:pos x="56" y="79"/>
                </a:cxn>
                <a:cxn ang="0">
                  <a:pos x="52" y="75"/>
                </a:cxn>
                <a:cxn ang="0">
                  <a:pos x="48" y="73"/>
                </a:cxn>
                <a:cxn ang="0">
                  <a:pos x="44" y="68"/>
                </a:cxn>
                <a:cxn ang="0">
                  <a:pos x="39" y="73"/>
                </a:cxn>
                <a:cxn ang="0">
                  <a:pos x="33" y="77"/>
                </a:cxn>
                <a:cxn ang="0">
                  <a:pos x="24" y="77"/>
                </a:cxn>
                <a:cxn ang="0">
                  <a:pos x="17" y="77"/>
                </a:cxn>
                <a:cxn ang="0">
                  <a:pos x="11" y="75"/>
                </a:cxn>
                <a:cxn ang="0">
                  <a:pos x="6" y="71"/>
                </a:cxn>
                <a:cxn ang="0">
                  <a:pos x="4" y="66"/>
                </a:cxn>
                <a:cxn ang="0">
                  <a:pos x="2" y="62"/>
                </a:cxn>
                <a:cxn ang="0">
                  <a:pos x="0" y="55"/>
                </a:cxn>
                <a:cxn ang="0">
                  <a:pos x="6" y="42"/>
                </a:cxn>
                <a:cxn ang="0">
                  <a:pos x="17" y="33"/>
                </a:cxn>
                <a:cxn ang="0">
                  <a:pos x="37" y="30"/>
                </a:cxn>
                <a:cxn ang="0">
                  <a:pos x="43" y="30"/>
                </a:cxn>
                <a:cxn ang="0">
                  <a:pos x="43" y="26"/>
                </a:cxn>
                <a:cxn ang="0">
                  <a:pos x="43" y="22"/>
                </a:cxn>
                <a:cxn ang="0">
                  <a:pos x="41" y="19"/>
                </a:cxn>
                <a:cxn ang="0">
                  <a:pos x="39" y="15"/>
                </a:cxn>
                <a:cxn ang="0">
                  <a:pos x="37" y="15"/>
                </a:cxn>
                <a:cxn ang="0">
                  <a:pos x="32" y="13"/>
                </a:cxn>
                <a:cxn ang="0">
                  <a:pos x="26" y="15"/>
                </a:cxn>
                <a:cxn ang="0">
                  <a:pos x="20" y="15"/>
                </a:cxn>
                <a:cxn ang="0">
                  <a:pos x="17" y="19"/>
                </a:cxn>
                <a:cxn ang="0">
                  <a:pos x="13" y="20"/>
                </a:cxn>
                <a:cxn ang="0">
                  <a:pos x="11" y="20"/>
                </a:cxn>
                <a:cxn ang="0">
                  <a:pos x="9" y="22"/>
                </a:cxn>
                <a:cxn ang="0">
                  <a:pos x="2" y="11"/>
                </a:cxn>
                <a:cxn ang="0">
                  <a:pos x="19" y="2"/>
                </a:cxn>
                <a:cxn ang="0">
                  <a:pos x="33" y="0"/>
                </a:cxn>
                <a:cxn ang="0">
                  <a:pos x="43" y="2"/>
                </a:cxn>
                <a:cxn ang="0">
                  <a:pos x="48" y="4"/>
                </a:cxn>
                <a:cxn ang="0">
                  <a:pos x="54" y="8"/>
                </a:cxn>
                <a:cxn ang="0">
                  <a:pos x="56" y="13"/>
                </a:cxn>
                <a:cxn ang="0">
                  <a:pos x="57" y="15"/>
                </a:cxn>
                <a:cxn ang="0">
                  <a:pos x="57" y="19"/>
                </a:cxn>
                <a:cxn ang="0">
                  <a:pos x="57" y="24"/>
                </a:cxn>
                <a:cxn ang="0">
                  <a:pos x="57" y="31"/>
                </a:cxn>
                <a:cxn ang="0">
                  <a:pos x="57" y="51"/>
                </a:cxn>
                <a:cxn ang="0">
                  <a:pos x="57" y="57"/>
                </a:cxn>
                <a:cxn ang="0">
                  <a:pos x="57" y="62"/>
                </a:cxn>
                <a:cxn ang="0">
                  <a:pos x="61" y="66"/>
                </a:cxn>
                <a:cxn ang="0">
                  <a:pos x="63" y="68"/>
                </a:cxn>
                <a:cxn ang="0">
                  <a:pos x="56" y="79"/>
                </a:cxn>
                <a:cxn ang="0">
                  <a:pos x="39" y="40"/>
                </a:cxn>
                <a:cxn ang="0">
                  <a:pos x="32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20" y="48"/>
                </a:cxn>
                <a:cxn ang="0">
                  <a:pos x="19" y="49"/>
                </a:cxn>
                <a:cxn ang="0">
                  <a:pos x="19" y="55"/>
                </a:cxn>
                <a:cxn ang="0">
                  <a:pos x="19" y="59"/>
                </a:cxn>
                <a:cxn ang="0">
                  <a:pos x="20" y="62"/>
                </a:cxn>
                <a:cxn ang="0">
                  <a:pos x="24" y="66"/>
                </a:cxn>
                <a:cxn ang="0">
                  <a:pos x="28" y="66"/>
                </a:cxn>
                <a:cxn ang="0">
                  <a:pos x="33" y="64"/>
                </a:cxn>
                <a:cxn ang="0">
                  <a:pos x="37" y="62"/>
                </a:cxn>
                <a:cxn ang="0">
                  <a:pos x="41" y="59"/>
                </a:cxn>
                <a:cxn ang="0">
                  <a:pos x="41" y="40"/>
                </a:cxn>
                <a:cxn ang="0">
                  <a:pos x="41" y="40"/>
                </a:cxn>
                <a:cxn ang="0">
                  <a:pos x="39" y="40"/>
                </a:cxn>
              </a:cxnLst>
              <a:rect l="0" t="0" r="r" b="b"/>
              <a:pathLst>
                <a:path w="63" h="79">
                  <a:moveTo>
                    <a:pt x="56" y="79"/>
                  </a:moveTo>
                  <a:lnTo>
                    <a:pt x="52" y="75"/>
                  </a:lnTo>
                  <a:lnTo>
                    <a:pt x="48" y="73"/>
                  </a:lnTo>
                  <a:lnTo>
                    <a:pt x="44" y="68"/>
                  </a:lnTo>
                  <a:lnTo>
                    <a:pt x="39" y="73"/>
                  </a:lnTo>
                  <a:lnTo>
                    <a:pt x="33" y="77"/>
                  </a:lnTo>
                  <a:lnTo>
                    <a:pt x="24" y="77"/>
                  </a:lnTo>
                  <a:lnTo>
                    <a:pt x="17" y="77"/>
                  </a:lnTo>
                  <a:lnTo>
                    <a:pt x="11" y="75"/>
                  </a:lnTo>
                  <a:lnTo>
                    <a:pt x="6" y="71"/>
                  </a:lnTo>
                  <a:lnTo>
                    <a:pt x="4" y="66"/>
                  </a:lnTo>
                  <a:lnTo>
                    <a:pt x="2" y="62"/>
                  </a:lnTo>
                  <a:lnTo>
                    <a:pt x="0" y="55"/>
                  </a:lnTo>
                  <a:lnTo>
                    <a:pt x="6" y="42"/>
                  </a:lnTo>
                  <a:lnTo>
                    <a:pt x="17" y="33"/>
                  </a:lnTo>
                  <a:lnTo>
                    <a:pt x="37" y="30"/>
                  </a:lnTo>
                  <a:lnTo>
                    <a:pt x="43" y="30"/>
                  </a:lnTo>
                  <a:lnTo>
                    <a:pt x="43" y="26"/>
                  </a:lnTo>
                  <a:lnTo>
                    <a:pt x="43" y="22"/>
                  </a:lnTo>
                  <a:lnTo>
                    <a:pt x="41" y="19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2" y="13"/>
                  </a:lnTo>
                  <a:lnTo>
                    <a:pt x="26" y="15"/>
                  </a:lnTo>
                  <a:lnTo>
                    <a:pt x="20" y="15"/>
                  </a:lnTo>
                  <a:lnTo>
                    <a:pt x="17" y="19"/>
                  </a:lnTo>
                  <a:lnTo>
                    <a:pt x="13" y="20"/>
                  </a:lnTo>
                  <a:lnTo>
                    <a:pt x="11" y="20"/>
                  </a:lnTo>
                  <a:lnTo>
                    <a:pt x="9" y="22"/>
                  </a:lnTo>
                  <a:lnTo>
                    <a:pt x="2" y="11"/>
                  </a:lnTo>
                  <a:lnTo>
                    <a:pt x="19" y="2"/>
                  </a:lnTo>
                  <a:lnTo>
                    <a:pt x="33" y="0"/>
                  </a:lnTo>
                  <a:lnTo>
                    <a:pt x="43" y="2"/>
                  </a:lnTo>
                  <a:lnTo>
                    <a:pt x="48" y="4"/>
                  </a:lnTo>
                  <a:lnTo>
                    <a:pt x="54" y="8"/>
                  </a:lnTo>
                  <a:lnTo>
                    <a:pt x="56" y="13"/>
                  </a:lnTo>
                  <a:lnTo>
                    <a:pt x="57" y="15"/>
                  </a:lnTo>
                  <a:lnTo>
                    <a:pt x="57" y="19"/>
                  </a:lnTo>
                  <a:lnTo>
                    <a:pt x="57" y="24"/>
                  </a:lnTo>
                  <a:lnTo>
                    <a:pt x="57" y="31"/>
                  </a:lnTo>
                  <a:lnTo>
                    <a:pt x="57" y="51"/>
                  </a:lnTo>
                  <a:lnTo>
                    <a:pt x="57" y="57"/>
                  </a:lnTo>
                  <a:lnTo>
                    <a:pt x="57" y="62"/>
                  </a:lnTo>
                  <a:lnTo>
                    <a:pt x="61" y="66"/>
                  </a:lnTo>
                  <a:lnTo>
                    <a:pt x="63" y="68"/>
                  </a:lnTo>
                  <a:lnTo>
                    <a:pt x="56" y="79"/>
                  </a:lnTo>
                  <a:close/>
                  <a:moveTo>
                    <a:pt x="39" y="40"/>
                  </a:moveTo>
                  <a:lnTo>
                    <a:pt x="32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20" y="48"/>
                  </a:lnTo>
                  <a:lnTo>
                    <a:pt x="19" y="49"/>
                  </a:lnTo>
                  <a:lnTo>
                    <a:pt x="19" y="55"/>
                  </a:lnTo>
                  <a:lnTo>
                    <a:pt x="19" y="59"/>
                  </a:lnTo>
                  <a:lnTo>
                    <a:pt x="20" y="62"/>
                  </a:lnTo>
                  <a:lnTo>
                    <a:pt x="24" y="66"/>
                  </a:lnTo>
                  <a:lnTo>
                    <a:pt x="28" y="66"/>
                  </a:lnTo>
                  <a:lnTo>
                    <a:pt x="33" y="64"/>
                  </a:lnTo>
                  <a:lnTo>
                    <a:pt x="37" y="62"/>
                  </a:lnTo>
                  <a:lnTo>
                    <a:pt x="41" y="59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2" name="Freeform 56"/>
            <p:cNvSpPr>
              <a:spLocks/>
            </p:cNvSpPr>
            <p:nvPr/>
          </p:nvSpPr>
          <p:spPr bwMode="auto">
            <a:xfrm>
              <a:off x="1864" y="3866"/>
              <a:ext cx="43" cy="96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43" y="21"/>
                </a:cxn>
                <a:cxn ang="0">
                  <a:pos x="37" y="32"/>
                </a:cxn>
                <a:cxn ang="0">
                  <a:pos x="24" y="32"/>
                </a:cxn>
                <a:cxn ang="0">
                  <a:pos x="24" y="74"/>
                </a:cxn>
                <a:cxn ang="0">
                  <a:pos x="24" y="79"/>
                </a:cxn>
                <a:cxn ang="0">
                  <a:pos x="26" y="83"/>
                </a:cxn>
                <a:cxn ang="0">
                  <a:pos x="30" y="85"/>
                </a:cxn>
                <a:cxn ang="0">
                  <a:pos x="33" y="85"/>
                </a:cxn>
                <a:cxn ang="0">
                  <a:pos x="37" y="85"/>
                </a:cxn>
                <a:cxn ang="0">
                  <a:pos x="41" y="83"/>
                </a:cxn>
                <a:cxn ang="0">
                  <a:pos x="43" y="92"/>
                </a:cxn>
                <a:cxn ang="0">
                  <a:pos x="35" y="96"/>
                </a:cxn>
                <a:cxn ang="0">
                  <a:pos x="28" y="96"/>
                </a:cxn>
                <a:cxn ang="0">
                  <a:pos x="22" y="96"/>
                </a:cxn>
                <a:cxn ang="0">
                  <a:pos x="17" y="94"/>
                </a:cxn>
                <a:cxn ang="0">
                  <a:pos x="13" y="90"/>
                </a:cxn>
                <a:cxn ang="0">
                  <a:pos x="11" y="87"/>
                </a:cxn>
                <a:cxn ang="0">
                  <a:pos x="9" y="83"/>
                </a:cxn>
                <a:cxn ang="0">
                  <a:pos x="9" y="78"/>
                </a:cxn>
                <a:cxn ang="0">
                  <a:pos x="9" y="32"/>
                </a:cxn>
                <a:cxn ang="0">
                  <a:pos x="0" y="32"/>
                </a:cxn>
                <a:cxn ang="0">
                  <a:pos x="0" y="21"/>
                </a:cxn>
                <a:cxn ang="0">
                  <a:pos x="9" y="21"/>
                </a:cxn>
                <a:cxn ang="0">
                  <a:pos x="9" y="12"/>
                </a:cxn>
                <a:cxn ang="0">
                  <a:pos x="9" y="3"/>
                </a:cxn>
                <a:cxn ang="0">
                  <a:pos x="26" y="0"/>
                </a:cxn>
                <a:cxn ang="0">
                  <a:pos x="24" y="7"/>
                </a:cxn>
                <a:cxn ang="0">
                  <a:pos x="24" y="14"/>
                </a:cxn>
                <a:cxn ang="0">
                  <a:pos x="24" y="21"/>
                </a:cxn>
              </a:cxnLst>
              <a:rect l="0" t="0" r="r" b="b"/>
              <a:pathLst>
                <a:path w="43" h="96">
                  <a:moveTo>
                    <a:pt x="24" y="21"/>
                  </a:moveTo>
                  <a:lnTo>
                    <a:pt x="43" y="21"/>
                  </a:lnTo>
                  <a:lnTo>
                    <a:pt x="37" y="32"/>
                  </a:lnTo>
                  <a:lnTo>
                    <a:pt x="24" y="32"/>
                  </a:lnTo>
                  <a:lnTo>
                    <a:pt x="24" y="74"/>
                  </a:lnTo>
                  <a:lnTo>
                    <a:pt x="24" y="79"/>
                  </a:lnTo>
                  <a:lnTo>
                    <a:pt x="26" y="83"/>
                  </a:lnTo>
                  <a:lnTo>
                    <a:pt x="30" y="85"/>
                  </a:lnTo>
                  <a:lnTo>
                    <a:pt x="33" y="85"/>
                  </a:lnTo>
                  <a:lnTo>
                    <a:pt x="37" y="85"/>
                  </a:lnTo>
                  <a:lnTo>
                    <a:pt x="41" y="83"/>
                  </a:lnTo>
                  <a:lnTo>
                    <a:pt x="43" y="92"/>
                  </a:lnTo>
                  <a:lnTo>
                    <a:pt x="35" y="96"/>
                  </a:lnTo>
                  <a:lnTo>
                    <a:pt x="28" y="96"/>
                  </a:lnTo>
                  <a:lnTo>
                    <a:pt x="22" y="96"/>
                  </a:lnTo>
                  <a:lnTo>
                    <a:pt x="17" y="94"/>
                  </a:lnTo>
                  <a:lnTo>
                    <a:pt x="13" y="90"/>
                  </a:lnTo>
                  <a:lnTo>
                    <a:pt x="11" y="87"/>
                  </a:lnTo>
                  <a:lnTo>
                    <a:pt x="9" y="83"/>
                  </a:lnTo>
                  <a:lnTo>
                    <a:pt x="9" y="78"/>
                  </a:lnTo>
                  <a:lnTo>
                    <a:pt x="9" y="32"/>
                  </a:lnTo>
                  <a:lnTo>
                    <a:pt x="0" y="32"/>
                  </a:lnTo>
                  <a:lnTo>
                    <a:pt x="0" y="21"/>
                  </a:lnTo>
                  <a:lnTo>
                    <a:pt x="9" y="21"/>
                  </a:lnTo>
                  <a:lnTo>
                    <a:pt x="9" y="12"/>
                  </a:lnTo>
                  <a:lnTo>
                    <a:pt x="9" y="3"/>
                  </a:lnTo>
                  <a:lnTo>
                    <a:pt x="26" y="0"/>
                  </a:lnTo>
                  <a:lnTo>
                    <a:pt x="24" y="7"/>
                  </a:lnTo>
                  <a:lnTo>
                    <a:pt x="24" y="14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3" name="Freeform 57"/>
            <p:cNvSpPr>
              <a:spLocks noEditPoints="1"/>
            </p:cNvSpPr>
            <p:nvPr/>
          </p:nvSpPr>
          <p:spPr bwMode="auto">
            <a:xfrm>
              <a:off x="1920" y="3885"/>
              <a:ext cx="63" cy="77"/>
            </a:xfrm>
            <a:custGeom>
              <a:avLst/>
              <a:gdLst/>
              <a:ahLst/>
              <a:cxnLst>
                <a:cxn ang="0">
                  <a:pos x="18" y="42"/>
                </a:cxn>
                <a:cxn ang="0">
                  <a:pos x="18" y="44"/>
                </a:cxn>
                <a:cxn ang="0">
                  <a:pos x="18" y="49"/>
                </a:cxn>
                <a:cxn ang="0">
                  <a:pos x="20" y="55"/>
                </a:cxn>
                <a:cxn ang="0">
                  <a:pos x="22" y="59"/>
                </a:cxn>
                <a:cxn ang="0">
                  <a:pos x="26" y="62"/>
                </a:cxn>
                <a:cxn ang="0">
                  <a:pos x="29" y="64"/>
                </a:cxn>
                <a:cxn ang="0">
                  <a:pos x="37" y="64"/>
                </a:cxn>
                <a:cxn ang="0">
                  <a:pos x="42" y="64"/>
                </a:cxn>
                <a:cxn ang="0">
                  <a:pos x="50" y="62"/>
                </a:cxn>
                <a:cxn ang="0">
                  <a:pos x="55" y="59"/>
                </a:cxn>
                <a:cxn ang="0">
                  <a:pos x="61" y="68"/>
                </a:cxn>
                <a:cxn ang="0">
                  <a:pos x="53" y="73"/>
                </a:cxn>
                <a:cxn ang="0">
                  <a:pos x="44" y="77"/>
                </a:cxn>
                <a:cxn ang="0">
                  <a:pos x="35" y="77"/>
                </a:cxn>
                <a:cxn ang="0">
                  <a:pos x="20" y="75"/>
                </a:cxn>
                <a:cxn ang="0">
                  <a:pos x="9" y="66"/>
                </a:cxn>
                <a:cxn ang="0">
                  <a:pos x="3" y="55"/>
                </a:cxn>
                <a:cxn ang="0">
                  <a:pos x="0" y="39"/>
                </a:cxn>
                <a:cxn ang="0">
                  <a:pos x="2" y="30"/>
                </a:cxn>
                <a:cxn ang="0">
                  <a:pos x="2" y="22"/>
                </a:cxn>
                <a:cxn ang="0">
                  <a:pos x="5" y="17"/>
                </a:cxn>
                <a:cxn ang="0">
                  <a:pos x="9" y="11"/>
                </a:cxn>
                <a:cxn ang="0">
                  <a:pos x="16" y="6"/>
                </a:cxn>
                <a:cxn ang="0">
                  <a:pos x="24" y="2"/>
                </a:cxn>
                <a:cxn ang="0">
                  <a:pos x="31" y="0"/>
                </a:cxn>
                <a:cxn ang="0">
                  <a:pos x="39" y="2"/>
                </a:cxn>
                <a:cxn ang="0">
                  <a:pos x="46" y="4"/>
                </a:cxn>
                <a:cxn ang="0">
                  <a:pos x="52" y="8"/>
                </a:cxn>
                <a:cxn ang="0">
                  <a:pos x="57" y="15"/>
                </a:cxn>
                <a:cxn ang="0">
                  <a:pos x="61" y="26"/>
                </a:cxn>
                <a:cxn ang="0">
                  <a:pos x="63" y="40"/>
                </a:cxn>
                <a:cxn ang="0">
                  <a:pos x="63" y="42"/>
                </a:cxn>
                <a:cxn ang="0">
                  <a:pos x="18" y="42"/>
                </a:cxn>
                <a:cxn ang="0">
                  <a:pos x="31" y="13"/>
                </a:cxn>
                <a:cxn ang="0">
                  <a:pos x="27" y="13"/>
                </a:cxn>
                <a:cxn ang="0">
                  <a:pos x="24" y="17"/>
                </a:cxn>
                <a:cxn ang="0">
                  <a:pos x="20" y="20"/>
                </a:cxn>
                <a:cxn ang="0">
                  <a:pos x="18" y="26"/>
                </a:cxn>
                <a:cxn ang="0">
                  <a:pos x="18" y="31"/>
                </a:cxn>
                <a:cxn ang="0">
                  <a:pos x="46" y="31"/>
                </a:cxn>
                <a:cxn ang="0">
                  <a:pos x="44" y="26"/>
                </a:cxn>
                <a:cxn ang="0">
                  <a:pos x="42" y="20"/>
                </a:cxn>
                <a:cxn ang="0">
                  <a:pos x="40" y="17"/>
                </a:cxn>
                <a:cxn ang="0">
                  <a:pos x="37" y="13"/>
                </a:cxn>
                <a:cxn ang="0">
                  <a:pos x="31" y="13"/>
                </a:cxn>
              </a:cxnLst>
              <a:rect l="0" t="0" r="r" b="b"/>
              <a:pathLst>
                <a:path w="63" h="77">
                  <a:moveTo>
                    <a:pt x="18" y="42"/>
                  </a:moveTo>
                  <a:lnTo>
                    <a:pt x="18" y="44"/>
                  </a:lnTo>
                  <a:lnTo>
                    <a:pt x="18" y="49"/>
                  </a:lnTo>
                  <a:lnTo>
                    <a:pt x="20" y="55"/>
                  </a:lnTo>
                  <a:lnTo>
                    <a:pt x="22" y="59"/>
                  </a:lnTo>
                  <a:lnTo>
                    <a:pt x="26" y="62"/>
                  </a:lnTo>
                  <a:lnTo>
                    <a:pt x="29" y="64"/>
                  </a:lnTo>
                  <a:lnTo>
                    <a:pt x="37" y="64"/>
                  </a:lnTo>
                  <a:lnTo>
                    <a:pt x="42" y="64"/>
                  </a:lnTo>
                  <a:lnTo>
                    <a:pt x="50" y="62"/>
                  </a:lnTo>
                  <a:lnTo>
                    <a:pt x="55" y="59"/>
                  </a:lnTo>
                  <a:lnTo>
                    <a:pt x="61" y="68"/>
                  </a:lnTo>
                  <a:lnTo>
                    <a:pt x="53" y="73"/>
                  </a:lnTo>
                  <a:lnTo>
                    <a:pt x="44" y="77"/>
                  </a:lnTo>
                  <a:lnTo>
                    <a:pt x="35" y="77"/>
                  </a:lnTo>
                  <a:lnTo>
                    <a:pt x="20" y="75"/>
                  </a:lnTo>
                  <a:lnTo>
                    <a:pt x="9" y="66"/>
                  </a:lnTo>
                  <a:lnTo>
                    <a:pt x="3" y="55"/>
                  </a:lnTo>
                  <a:lnTo>
                    <a:pt x="0" y="39"/>
                  </a:lnTo>
                  <a:lnTo>
                    <a:pt x="2" y="30"/>
                  </a:lnTo>
                  <a:lnTo>
                    <a:pt x="2" y="22"/>
                  </a:lnTo>
                  <a:lnTo>
                    <a:pt x="5" y="17"/>
                  </a:lnTo>
                  <a:lnTo>
                    <a:pt x="9" y="11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9" y="2"/>
                  </a:lnTo>
                  <a:lnTo>
                    <a:pt x="46" y="4"/>
                  </a:lnTo>
                  <a:lnTo>
                    <a:pt x="52" y="8"/>
                  </a:lnTo>
                  <a:lnTo>
                    <a:pt x="57" y="15"/>
                  </a:lnTo>
                  <a:lnTo>
                    <a:pt x="61" y="26"/>
                  </a:lnTo>
                  <a:lnTo>
                    <a:pt x="63" y="40"/>
                  </a:lnTo>
                  <a:lnTo>
                    <a:pt x="63" y="42"/>
                  </a:lnTo>
                  <a:lnTo>
                    <a:pt x="18" y="42"/>
                  </a:lnTo>
                  <a:close/>
                  <a:moveTo>
                    <a:pt x="31" y="13"/>
                  </a:moveTo>
                  <a:lnTo>
                    <a:pt x="27" y="13"/>
                  </a:lnTo>
                  <a:lnTo>
                    <a:pt x="24" y="17"/>
                  </a:lnTo>
                  <a:lnTo>
                    <a:pt x="20" y="20"/>
                  </a:lnTo>
                  <a:lnTo>
                    <a:pt x="18" y="26"/>
                  </a:lnTo>
                  <a:lnTo>
                    <a:pt x="18" y="31"/>
                  </a:lnTo>
                  <a:lnTo>
                    <a:pt x="46" y="31"/>
                  </a:lnTo>
                  <a:lnTo>
                    <a:pt x="44" y="26"/>
                  </a:lnTo>
                  <a:lnTo>
                    <a:pt x="42" y="20"/>
                  </a:lnTo>
                  <a:lnTo>
                    <a:pt x="40" y="17"/>
                  </a:lnTo>
                  <a:lnTo>
                    <a:pt x="37" y="13"/>
                  </a:lnTo>
                  <a:lnTo>
                    <a:pt x="31" y="13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4" name="Freeform 58"/>
            <p:cNvSpPr>
              <a:spLocks/>
            </p:cNvSpPr>
            <p:nvPr/>
          </p:nvSpPr>
          <p:spPr bwMode="auto">
            <a:xfrm>
              <a:off x="2001" y="3885"/>
              <a:ext cx="60" cy="75"/>
            </a:xfrm>
            <a:custGeom>
              <a:avLst/>
              <a:gdLst/>
              <a:ahLst/>
              <a:cxnLst>
                <a:cxn ang="0">
                  <a:pos x="45" y="75"/>
                </a:cxn>
                <a:cxn ang="0">
                  <a:pos x="45" y="28"/>
                </a:cxn>
                <a:cxn ang="0">
                  <a:pos x="43" y="20"/>
                </a:cxn>
                <a:cxn ang="0">
                  <a:pos x="41" y="17"/>
                </a:cxn>
                <a:cxn ang="0">
                  <a:pos x="39" y="15"/>
                </a:cxn>
                <a:cxn ang="0">
                  <a:pos x="35" y="15"/>
                </a:cxn>
                <a:cxn ang="0">
                  <a:pos x="30" y="15"/>
                </a:cxn>
                <a:cxn ang="0">
                  <a:pos x="24" y="19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4" y="75"/>
                </a:cxn>
                <a:cxn ang="0">
                  <a:pos x="4" y="22"/>
                </a:cxn>
                <a:cxn ang="0">
                  <a:pos x="4" y="15"/>
                </a:cxn>
                <a:cxn ang="0">
                  <a:pos x="2" y="10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6"/>
                </a:cxn>
                <a:cxn ang="0">
                  <a:pos x="17" y="11"/>
                </a:cxn>
                <a:cxn ang="0">
                  <a:pos x="26" y="6"/>
                </a:cxn>
                <a:cxn ang="0">
                  <a:pos x="34" y="2"/>
                </a:cxn>
                <a:cxn ang="0">
                  <a:pos x="41" y="0"/>
                </a:cxn>
                <a:cxn ang="0">
                  <a:pos x="47" y="2"/>
                </a:cxn>
                <a:cxn ang="0">
                  <a:pos x="52" y="4"/>
                </a:cxn>
                <a:cxn ang="0">
                  <a:pos x="56" y="8"/>
                </a:cxn>
                <a:cxn ang="0">
                  <a:pos x="60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5" y="75"/>
                </a:cxn>
              </a:cxnLst>
              <a:rect l="0" t="0" r="r" b="b"/>
              <a:pathLst>
                <a:path w="60" h="75">
                  <a:moveTo>
                    <a:pt x="45" y="75"/>
                  </a:moveTo>
                  <a:lnTo>
                    <a:pt x="45" y="28"/>
                  </a:lnTo>
                  <a:lnTo>
                    <a:pt x="43" y="20"/>
                  </a:lnTo>
                  <a:lnTo>
                    <a:pt x="41" y="17"/>
                  </a:lnTo>
                  <a:lnTo>
                    <a:pt x="39" y="15"/>
                  </a:lnTo>
                  <a:lnTo>
                    <a:pt x="35" y="15"/>
                  </a:lnTo>
                  <a:lnTo>
                    <a:pt x="30" y="15"/>
                  </a:lnTo>
                  <a:lnTo>
                    <a:pt x="24" y="19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4" y="75"/>
                  </a:lnTo>
                  <a:lnTo>
                    <a:pt x="4" y="22"/>
                  </a:lnTo>
                  <a:lnTo>
                    <a:pt x="4" y="15"/>
                  </a:lnTo>
                  <a:lnTo>
                    <a:pt x="2" y="10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6"/>
                  </a:lnTo>
                  <a:lnTo>
                    <a:pt x="17" y="11"/>
                  </a:lnTo>
                  <a:lnTo>
                    <a:pt x="26" y="6"/>
                  </a:lnTo>
                  <a:lnTo>
                    <a:pt x="34" y="2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2" y="4"/>
                  </a:lnTo>
                  <a:lnTo>
                    <a:pt x="56" y="8"/>
                  </a:lnTo>
                  <a:lnTo>
                    <a:pt x="60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5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5" name="Freeform 59"/>
            <p:cNvSpPr>
              <a:spLocks noEditPoints="1"/>
            </p:cNvSpPr>
            <p:nvPr/>
          </p:nvSpPr>
          <p:spPr bwMode="auto">
            <a:xfrm>
              <a:off x="1056" y="3717"/>
              <a:ext cx="66" cy="100"/>
            </a:xfrm>
            <a:custGeom>
              <a:avLst/>
              <a:gdLst/>
              <a:ahLst/>
              <a:cxnLst>
                <a:cxn ang="0">
                  <a:pos x="33" y="61"/>
                </a:cxn>
                <a:cxn ang="0">
                  <a:pos x="16" y="61"/>
                </a:cxn>
                <a:cxn ang="0">
                  <a:pos x="16" y="100"/>
                </a:cxn>
                <a:cxn ang="0">
                  <a:pos x="0" y="100"/>
                </a:cxn>
                <a:cxn ang="0">
                  <a:pos x="0" y="0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6" y="1"/>
                </a:cxn>
                <a:cxn ang="0">
                  <a:pos x="50" y="3"/>
                </a:cxn>
                <a:cxn ang="0">
                  <a:pos x="53" y="5"/>
                </a:cxn>
                <a:cxn ang="0">
                  <a:pos x="59" y="9"/>
                </a:cxn>
                <a:cxn ang="0">
                  <a:pos x="63" y="14"/>
                </a:cxn>
                <a:cxn ang="0">
                  <a:pos x="66" y="21"/>
                </a:cxn>
                <a:cxn ang="0">
                  <a:pos x="66" y="29"/>
                </a:cxn>
                <a:cxn ang="0">
                  <a:pos x="63" y="47"/>
                </a:cxn>
                <a:cxn ang="0">
                  <a:pos x="50" y="58"/>
                </a:cxn>
                <a:cxn ang="0">
                  <a:pos x="33" y="61"/>
                </a:cxn>
                <a:cxn ang="0">
                  <a:pos x="16" y="12"/>
                </a:cxn>
                <a:cxn ang="0">
                  <a:pos x="16" y="49"/>
                </a:cxn>
                <a:cxn ang="0">
                  <a:pos x="29" y="49"/>
                </a:cxn>
                <a:cxn ang="0">
                  <a:pos x="37" y="47"/>
                </a:cxn>
                <a:cxn ang="0">
                  <a:pos x="42" y="45"/>
                </a:cxn>
                <a:cxn ang="0">
                  <a:pos x="44" y="41"/>
                </a:cxn>
                <a:cxn ang="0">
                  <a:pos x="48" y="36"/>
                </a:cxn>
                <a:cxn ang="0">
                  <a:pos x="48" y="31"/>
                </a:cxn>
                <a:cxn ang="0">
                  <a:pos x="48" y="25"/>
                </a:cxn>
                <a:cxn ang="0">
                  <a:pos x="46" y="21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35" y="14"/>
                </a:cxn>
                <a:cxn ang="0">
                  <a:pos x="29" y="12"/>
                </a:cxn>
                <a:cxn ang="0">
                  <a:pos x="16" y="12"/>
                </a:cxn>
              </a:cxnLst>
              <a:rect l="0" t="0" r="r" b="b"/>
              <a:pathLst>
                <a:path w="66" h="100">
                  <a:moveTo>
                    <a:pt x="33" y="61"/>
                  </a:moveTo>
                  <a:lnTo>
                    <a:pt x="16" y="61"/>
                  </a:lnTo>
                  <a:lnTo>
                    <a:pt x="16" y="100"/>
                  </a:lnTo>
                  <a:lnTo>
                    <a:pt x="0" y="100"/>
                  </a:lnTo>
                  <a:lnTo>
                    <a:pt x="0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0" y="0"/>
                  </a:lnTo>
                  <a:lnTo>
                    <a:pt x="46" y="1"/>
                  </a:lnTo>
                  <a:lnTo>
                    <a:pt x="50" y="3"/>
                  </a:lnTo>
                  <a:lnTo>
                    <a:pt x="53" y="5"/>
                  </a:lnTo>
                  <a:lnTo>
                    <a:pt x="59" y="9"/>
                  </a:lnTo>
                  <a:lnTo>
                    <a:pt x="63" y="14"/>
                  </a:lnTo>
                  <a:lnTo>
                    <a:pt x="66" y="21"/>
                  </a:lnTo>
                  <a:lnTo>
                    <a:pt x="66" y="29"/>
                  </a:lnTo>
                  <a:lnTo>
                    <a:pt x="63" y="47"/>
                  </a:lnTo>
                  <a:lnTo>
                    <a:pt x="50" y="58"/>
                  </a:lnTo>
                  <a:lnTo>
                    <a:pt x="33" y="61"/>
                  </a:lnTo>
                  <a:close/>
                  <a:moveTo>
                    <a:pt x="16" y="12"/>
                  </a:moveTo>
                  <a:lnTo>
                    <a:pt x="16" y="49"/>
                  </a:lnTo>
                  <a:lnTo>
                    <a:pt x="29" y="49"/>
                  </a:lnTo>
                  <a:lnTo>
                    <a:pt x="37" y="47"/>
                  </a:lnTo>
                  <a:lnTo>
                    <a:pt x="42" y="45"/>
                  </a:lnTo>
                  <a:lnTo>
                    <a:pt x="44" y="41"/>
                  </a:lnTo>
                  <a:lnTo>
                    <a:pt x="48" y="36"/>
                  </a:lnTo>
                  <a:lnTo>
                    <a:pt x="48" y="31"/>
                  </a:lnTo>
                  <a:lnTo>
                    <a:pt x="48" y="25"/>
                  </a:lnTo>
                  <a:lnTo>
                    <a:pt x="46" y="21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35" y="14"/>
                  </a:lnTo>
                  <a:lnTo>
                    <a:pt x="29" y="12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6" name="Freeform 60"/>
            <p:cNvSpPr>
              <a:spLocks/>
            </p:cNvSpPr>
            <p:nvPr/>
          </p:nvSpPr>
          <p:spPr bwMode="auto">
            <a:xfrm>
              <a:off x="1139" y="3711"/>
              <a:ext cx="28" cy="107"/>
            </a:xfrm>
            <a:custGeom>
              <a:avLst/>
              <a:gdLst/>
              <a:ahLst/>
              <a:cxnLst>
                <a:cxn ang="0">
                  <a:pos x="17" y="107"/>
                </a:cxn>
                <a:cxn ang="0">
                  <a:pos x="13" y="106"/>
                </a:cxn>
                <a:cxn ang="0">
                  <a:pos x="7" y="104"/>
                </a:cxn>
                <a:cxn ang="0">
                  <a:pos x="6" y="102"/>
                </a:cxn>
                <a:cxn ang="0">
                  <a:pos x="4" y="98"/>
                </a:cxn>
                <a:cxn ang="0">
                  <a:pos x="2" y="95"/>
                </a:cxn>
                <a:cxn ang="0">
                  <a:pos x="2" y="91"/>
                </a:cxn>
                <a:cxn ang="0">
                  <a:pos x="2" y="89"/>
                </a:cxn>
                <a:cxn ang="0">
                  <a:pos x="2" y="86"/>
                </a:cxn>
                <a:cxn ang="0">
                  <a:pos x="2" y="24"/>
                </a:cxn>
                <a:cxn ang="0">
                  <a:pos x="2" y="17"/>
                </a:cxn>
                <a:cxn ang="0">
                  <a:pos x="0" y="9"/>
                </a:cxn>
                <a:cxn ang="0">
                  <a:pos x="0" y="4"/>
                </a:cxn>
                <a:cxn ang="0">
                  <a:pos x="17" y="0"/>
                </a:cxn>
                <a:cxn ang="0">
                  <a:pos x="17" y="4"/>
                </a:cxn>
                <a:cxn ang="0">
                  <a:pos x="18" y="11"/>
                </a:cxn>
                <a:cxn ang="0">
                  <a:pos x="18" y="20"/>
                </a:cxn>
                <a:cxn ang="0">
                  <a:pos x="18" y="80"/>
                </a:cxn>
                <a:cxn ang="0">
                  <a:pos x="18" y="87"/>
                </a:cxn>
                <a:cxn ang="0">
                  <a:pos x="18" y="91"/>
                </a:cxn>
                <a:cxn ang="0">
                  <a:pos x="18" y="93"/>
                </a:cxn>
                <a:cxn ang="0">
                  <a:pos x="18" y="95"/>
                </a:cxn>
                <a:cxn ang="0">
                  <a:pos x="22" y="95"/>
                </a:cxn>
                <a:cxn ang="0">
                  <a:pos x="24" y="95"/>
                </a:cxn>
                <a:cxn ang="0">
                  <a:pos x="28" y="106"/>
                </a:cxn>
                <a:cxn ang="0">
                  <a:pos x="22" y="106"/>
                </a:cxn>
                <a:cxn ang="0">
                  <a:pos x="17" y="107"/>
                </a:cxn>
              </a:cxnLst>
              <a:rect l="0" t="0" r="r" b="b"/>
              <a:pathLst>
                <a:path w="28" h="107">
                  <a:moveTo>
                    <a:pt x="17" y="107"/>
                  </a:moveTo>
                  <a:lnTo>
                    <a:pt x="13" y="106"/>
                  </a:lnTo>
                  <a:lnTo>
                    <a:pt x="7" y="104"/>
                  </a:lnTo>
                  <a:lnTo>
                    <a:pt x="6" y="102"/>
                  </a:lnTo>
                  <a:lnTo>
                    <a:pt x="4" y="98"/>
                  </a:lnTo>
                  <a:lnTo>
                    <a:pt x="2" y="95"/>
                  </a:lnTo>
                  <a:lnTo>
                    <a:pt x="2" y="91"/>
                  </a:lnTo>
                  <a:lnTo>
                    <a:pt x="2" y="89"/>
                  </a:lnTo>
                  <a:lnTo>
                    <a:pt x="2" y="86"/>
                  </a:lnTo>
                  <a:lnTo>
                    <a:pt x="2" y="24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18" y="11"/>
                  </a:lnTo>
                  <a:lnTo>
                    <a:pt x="18" y="20"/>
                  </a:lnTo>
                  <a:lnTo>
                    <a:pt x="18" y="80"/>
                  </a:lnTo>
                  <a:lnTo>
                    <a:pt x="18" y="87"/>
                  </a:lnTo>
                  <a:lnTo>
                    <a:pt x="18" y="91"/>
                  </a:lnTo>
                  <a:lnTo>
                    <a:pt x="18" y="93"/>
                  </a:lnTo>
                  <a:lnTo>
                    <a:pt x="18" y="95"/>
                  </a:lnTo>
                  <a:lnTo>
                    <a:pt x="22" y="95"/>
                  </a:lnTo>
                  <a:lnTo>
                    <a:pt x="24" y="95"/>
                  </a:lnTo>
                  <a:lnTo>
                    <a:pt x="28" y="106"/>
                  </a:lnTo>
                  <a:lnTo>
                    <a:pt x="22" y="106"/>
                  </a:lnTo>
                  <a:lnTo>
                    <a:pt x="17" y="10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7" name="Freeform 61"/>
            <p:cNvSpPr>
              <a:spLocks noEditPoints="1"/>
            </p:cNvSpPr>
            <p:nvPr/>
          </p:nvSpPr>
          <p:spPr bwMode="auto">
            <a:xfrm>
              <a:off x="1182" y="3742"/>
              <a:ext cx="63" cy="76"/>
            </a:xfrm>
            <a:custGeom>
              <a:avLst/>
              <a:gdLst/>
              <a:ahLst/>
              <a:cxnLst>
                <a:cxn ang="0">
                  <a:pos x="53" y="76"/>
                </a:cxn>
                <a:cxn ang="0">
                  <a:pos x="50" y="75"/>
                </a:cxn>
                <a:cxn ang="0">
                  <a:pos x="46" y="71"/>
                </a:cxn>
                <a:cxn ang="0">
                  <a:pos x="44" y="67"/>
                </a:cxn>
                <a:cxn ang="0">
                  <a:pos x="39" y="73"/>
                </a:cxn>
                <a:cxn ang="0">
                  <a:pos x="31" y="75"/>
                </a:cxn>
                <a:cxn ang="0">
                  <a:pos x="24" y="76"/>
                </a:cxn>
                <a:cxn ang="0">
                  <a:pos x="16" y="75"/>
                </a:cxn>
                <a:cxn ang="0">
                  <a:pos x="11" y="73"/>
                </a:cxn>
                <a:cxn ang="0">
                  <a:pos x="5" y="71"/>
                </a:cxn>
                <a:cxn ang="0">
                  <a:pos x="1" y="65"/>
                </a:cxn>
                <a:cxn ang="0">
                  <a:pos x="0" y="60"/>
                </a:cxn>
                <a:cxn ang="0">
                  <a:pos x="0" y="55"/>
                </a:cxn>
                <a:cxn ang="0">
                  <a:pos x="3" y="40"/>
                </a:cxn>
                <a:cxn ang="0">
                  <a:pos x="16" y="33"/>
                </a:cxn>
                <a:cxn ang="0">
                  <a:pos x="37" y="29"/>
                </a:cxn>
                <a:cxn ang="0">
                  <a:pos x="40" y="29"/>
                </a:cxn>
                <a:cxn ang="0">
                  <a:pos x="40" y="25"/>
                </a:cxn>
                <a:cxn ang="0">
                  <a:pos x="40" y="20"/>
                </a:cxn>
                <a:cxn ang="0">
                  <a:pos x="40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1" y="13"/>
                </a:cxn>
                <a:cxn ang="0">
                  <a:pos x="26" y="13"/>
                </a:cxn>
                <a:cxn ang="0">
                  <a:pos x="20" y="15"/>
                </a:cxn>
                <a:cxn ang="0">
                  <a:pos x="16" y="16"/>
                </a:cxn>
                <a:cxn ang="0">
                  <a:pos x="13" y="18"/>
                </a:cxn>
                <a:cxn ang="0">
                  <a:pos x="9" y="20"/>
                </a:cxn>
                <a:cxn ang="0">
                  <a:pos x="9" y="20"/>
                </a:cxn>
                <a:cxn ang="0">
                  <a:pos x="1" y="9"/>
                </a:cxn>
                <a:cxn ang="0">
                  <a:pos x="16" y="2"/>
                </a:cxn>
                <a:cxn ang="0">
                  <a:pos x="33" y="0"/>
                </a:cxn>
                <a:cxn ang="0">
                  <a:pos x="40" y="0"/>
                </a:cxn>
                <a:cxn ang="0">
                  <a:pos x="48" y="2"/>
                </a:cxn>
                <a:cxn ang="0">
                  <a:pos x="52" y="7"/>
                </a:cxn>
                <a:cxn ang="0">
                  <a:pos x="55" y="11"/>
                </a:cxn>
                <a:cxn ang="0">
                  <a:pos x="55" y="15"/>
                </a:cxn>
                <a:cxn ang="0">
                  <a:pos x="57" y="18"/>
                </a:cxn>
                <a:cxn ang="0">
                  <a:pos x="57" y="22"/>
                </a:cxn>
                <a:cxn ang="0">
                  <a:pos x="57" y="29"/>
                </a:cxn>
                <a:cxn ang="0">
                  <a:pos x="57" y="51"/>
                </a:cxn>
                <a:cxn ang="0">
                  <a:pos x="57" y="56"/>
                </a:cxn>
                <a:cxn ang="0">
                  <a:pos x="57" y="60"/>
                </a:cxn>
                <a:cxn ang="0">
                  <a:pos x="59" y="64"/>
                </a:cxn>
                <a:cxn ang="0">
                  <a:pos x="63" y="67"/>
                </a:cxn>
                <a:cxn ang="0">
                  <a:pos x="53" y="76"/>
                </a:cxn>
                <a:cxn ang="0">
                  <a:pos x="37" y="40"/>
                </a:cxn>
                <a:cxn ang="0">
                  <a:pos x="31" y="40"/>
                </a:cxn>
                <a:cxn ang="0">
                  <a:pos x="26" y="42"/>
                </a:cxn>
                <a:cxn ang="0">
                  <a:pos x="22" y="44"/>
                </a:cxn>
                <a:cxn ang="0">
                  <a:pos x="18" y="45"/>
                </a:cxn>
                <a:cxn ang="0">
                  <a:pos x="16" y="49"/>
                </a:cxn>
                <a:cxn ang="0">
                  <a:pos x="16" y="53"/>
                </a:cxn>
                <a:cxn ang="0">
                  <a:pos x="18" y="58"/>
                </a:cxn>
                <a:cxn ang="0">
                  <a:pos x="20" y="62"/>
                </a:cxn>
                <a:cxn ang="0">
                  <a:pos x="22" y="64"/>
                </a:cxn>
                <a:cxn ang="0">
                  <a:pos x="27" y="65"/>
                </a:cxn>
                <a:cxn ang="0">
                  <a:pos x="31" y="64"/>
                </a:cxn>
                <a:cxn ang="0">
                  <a:pos x="37" y="62"/>
                </a:cxn>
                <a:cxn ang="0">
                  <a:pos x="40" y="56"/>
                </a:cxn>
                <a:cxn ang="0">
                  <a:pos x="40" y="40"/>
                </a:cxn>
                <a:cxn ang="0">
                  <a:pos x="40" y="40"/>
                </a:cxn>
                <a:cxn ang="0">
                  <a:pos x="37" y="40"/>
                </a:cxn>
              </a:cxnLst>
              <a:rect l="0" t="0" r="r" b="b"/>
              <a:pathLst>
                <a:path w="63" h="76">
                  <a:moveTo>
                    <a:pt x="53" y="76"/>
                  </a:moveTo>
                  <a:lnTo>
                    <a:pt x="50" y="75"/>
                  </a:lnTo>
                  <a:lnTo>
                    <a:pt x="46" y="71"/>
                  </a:lnTo>
                  <a:lnTo>
                    <a:pt x="44" y="67"/>
                  </a:lnTo>
                  <a:lnTo>
                    <a:pt x="39" y="73"/>
                  </a:lnTo>
                  <a:lnTo>
                    <a:pt x="31" y="75"/>
                  </a:lnTo>
                  <a:lnTo>
                    <a:pt x="24" y="76"/>
                  </a:lnTo>
                  <a:lnTo>
                    <a:pt x="16" y="75"/>
                  </a:lnTo>
                  <a:lnTo>
                    <a:pt x="11" y="73"/>
                  </a:lnTo>
                  <a:lnTo>
                    <a:pt x="5" y="71"/>
                  </a:lnTo>
                  <a:lnTo>
                    <a:pt x="1" y="65"/>
                  </a:lnTo>
                  <a:lnTo>
                    <a:pt x="0" y="60"/>
                  </a:lnTo>
                  <a:lnTo>
                    <a:pt x="0" y="55"/>
                  </a:lnTo>
                  <a:lnTo>
                    <a:pt x="3" y="40"/>
                  </a:lnTo>
                  <a:lnTo>
                    <a:pt x="16" y="33"/>
                  </a:lnTo>
                  <a:lnTo>
                    <a:pt x="37" y="29"/>
                  </a:lnTo>
                  <a:lnTo>
                    <a:pt x="40" y="29"/>
                  </a:lnTo>
                  <a:lnTo>
                    <a:pt x="40" y="25"/>
                  </a:lnTo>
                  <a:lnTo>
                    <a:pt x="40" y="20"/>
                  </a:lnTo>
                  <a:lnTo>
                    <a:pt x="40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1" y="13"/>
                  </a:lnTo>
                  <a:lnTo>
                    <a:pt x="26" y="13"/>
                  </a:lnTo>
                  <a:lnTo>
                    <a:pt x="20" y="15"/>
                  </a:lnTo>
                  <a:lnTo>
                    <a:pt x="16" y="16"/>
                  </a:lnTo>
                  <a:lnTo>
                    <a:pt x="13" y="18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1" y="9"/>
                  </a:lnTo>
                  <a:lnTo>
                    <a:pt x="16" y="2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2" y="7"/>
                  </a:lnTo>
                  <a:lnTo>
                    <a:pt x="55" y="11"/>
                  </a:lnTo>
                  <a:lnTo>
                    <a:pt x="55" y="15"/>
                  </a:lnTo>
                  <a:lnTo>
                    <a:pt x="57" y="18"/>
                  </a:lnTo>
                  <a:lnTo>
                    <a:pt x="57" y="22"/>
                  </a:lnTo>
                  <a:lnTo>
                    <a:pt x="57" y="29"/>
                  </a:lnTo>
                  <a:lnTo>
                    <a:pt x="57" y="51"/>
                  </a:lnTo>
                  <a:lnTo>
                    <a:pt x="57" y="56"/>
                  </a:lnTo>
                  <a:lnTo>
                    <a:pt x="57" y="60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53" y="76"/>
                  </a:lnTo>
                  <a:close/>
                  <a:moveTo>
                    <a:pt x="37" y="40"/>
                  </a:moveTo>
                  <a:lnTo>
                    <a:pt x="31" y="40"/>
                  </a:lnTo>
                  <a:lnTo>
                    <a:pt x="26" y="42"/>
                  </a:lnTo>
                  <a:lnTo>
                    <a:pt x="22" y="44"/>
                  </a:lnTo>
                  <a:lnTo>
                    <a:pt x="18" y="45"/>
                  </a:lnTo>
                  <a:lnTo>
                    <a:pt x="16" y="49"/>
                  </a:lnTo>
                  <a:lnTo>
                    <a:pt x="16" y="53"/>
                  </a:lnTo>
                  <a:lnTo>
                    <a:pt x="18" y="58"/>
                  </a:lnTo>
                  <a:lnTo>
                    <a:pt x="20" y="62"/>
                  </a:lnTo>
                  <a:lnTo>
                    <a:pt x="22" y="64"/>
                  </a:lnTo>
                  <a:lnTo>
                    <a:pt x="27" y="65"/>
                  </a:lnTo>
                  <a:lnTo>
                    <a:pt x="31" y="64"/>
                  </a:lnTo>
                  <a:lnTo>
                    <a:pt x="37" y="62"/>
                  </a:lnTo>
                  <a:lnTo>
                    <a:pt x="40" y="56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37" y="4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8" name="Freeform 62"/>
            <p:cNvSpPr>
              <a:spLocks/>
            </p:cNvSpPr>
            <p:nvPr/>
          </p:nvSpPr>
          <p:spPr bwMode="auto">
            <a:xfrm>
              <a:off x="1263" y="3742"/>
              <a:ext cx="60" cy="75"/>
            </a:xfrm>
            <a:custGeom>
              <a:avLst/>
              <a:gdLst/>
              <a:ahLst/>
              <a:cxnLst>
                <a:cxn ang="0">
                  <a:pos x="43" y="75"/>
                </a:cxn>
                <a:cxn ang="0">
                  <a:pos x="43" y="25"/>
                </a:cxn>
                <a:cxn ang="0">
                  <a:pos x="43" y="20"/>
                </a:cxn>
                <a:cxn ang="0">
                  <a:pos x="41" y="16"/>
                </a:cxn>
                <a:cxn ang="0">
                  <a:pos x="39" y="15"/>
                </a:cxn>
                <a:cxn ang="0">
                  <a:pos x="35" y="13"/>
                </a:cxn>
                <a:cxn ang="0">
                  <a:pos x="30" y="15"/>
                </a:cxn>
                <a:cxn ang="0">
                  <a:pos x="24" y="16"/>
                </a:cxn>
                <a:cxn ang="0">
                  <a:pos x="19" y="22"/>
                </a:cxn>
                <a:cxn ang="0">
                  <a:pos x="19" y="75"/>
                </a:cxn>
                <a:cxn ang="0">
                  <a:pos x="2" y="75"/>
                </a:cxn>
                <a:cxn ang="0">
                  <a:pos x="2" y="20"/>
                </a:cxn>
                <a:cxn ang="0">
                  <a:pos x="2" y="15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15" y="0"/>
                </a:cxn>
                <a:cxn ang="0">
                  <a:pos x="17" y="4"/>
                </a:cxn>
                <a:cxn ang="0">
                  <a:pos x="17" y="9"/>
                </a:cxn>
                <a:cxn ang="0">
                  <a:pos x="24" y="4"/>
                </a:cxn>
                <a:cxn ang="0">
                  <a:pos x="32" y="0"/>
                </a:cxn>
                <a:cxn ang="0">
                  <a:pos x="39" y="0"/>
                </a:cxn>
                <a:cxn ang="0">
                  <a:pos x="47" y="0"/>
                </a:cxn>
                <a:cxn ang="0">
                  <a:pos x="52" y="4"/>
                </a:cxn>
                <a:cxn ang="0">
                  <a:pos x="56" y="7"/>
                </a:cxn>
                <a:cxn ang="0">
                  <a:pos x="58" y="13"/>
                </a:cxn>
                <a:cxn ang="0">
                  <a:pos x="60" y="20"/>
                </a:cxn>
                <a:cxn ang="0">
                  <a:pos x="60" y="75"/>
                </a:cxn>
                <a:cxn ang="0">
                  <a:pos x="43" y="75"/>
                </a:cxn>
              </a:cxnLst>
              <a:rect l="0" t="0" r="r" b="b"/>
              <a:pathLst>
                <a:path w="60" h="75">
                  <a:moveTo>
                    <a:pt x="43" y="75"/>
                  </a:moveTo>
                  <a:lnTo>
                    <a:pt x="43" y="25"/>
                  </a:lnTo>
                  <a:lnTo>
                    <a:pt x="43" y="20"/>
                  </a:lnTo>
                  <a:lnTo>
                    <a:pt x="41" y="16"/>
                  </a:lnTo>
                  <a:lnTo>
                    <a:pt x="39" y="15"/>
                  </a:lnTo>
                  <a:lnTo>
                    <a:pt x="35" y="13"/>
                  </a:lnTo>
                  <a:lnTo>
                    <a:pt x="30" y="15"/>
                  </a:lnTo>
                  <a:lnTo>
                    <a:pt x="24" y="16"/>
                  </a:lnTo>
                  <a:lnTo>
                    <a:pt x="19" y="22"/>
                  </a:lnTo>
                  <a:lnTo>
                    <a:pt x="19" y="75"/>
                  </a:lnTo>
                  <a:lnTo>
                    <a:pt x="2" y="75"/>
                  </a:lnTo>
                  <a:lnTo>
                    <a:pt x="2" y="20"/>
                  </a:lnTo>
                  <a:lnTo>
                    <a:pt x="2" y="15"/>
                  </a:lnTo>
                  <a:lnTo>
                    <a:pt x="2" y="9"/>
                  </a:lnTo>
                  <a:lnTo>
                    <a:pt x="0" y="4"/>
                  </a:lnTo>
                  <a:lnTo>
                    <a:pt x="15" y="0"/>
                  </a:lnTo>
                  <a:lnTo>
                    <a:pt x="17" y="4"/>
                  </a:lnTo>
                  <a:lnTo>
                    <a:pt x="17" y="9"/>
                  </a:lnTo>
                  <a:lnTo>
                    <a:pt x="24" y="4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2" y="4"/>
                  </a:lnTo>
                  <a:lnTo>
                    <a:pt x="56" y="7"/>
                  </a:lnTo>
                  <a:lnTo>
                    <a:pt x="58" y="13"/>
                  </a:lnTo>
                  <a:lnTo>
                    <a:pt x="60" y="20"/>
                  </a:lnTo>
                  <a:lnTo>
                    <a:pt x="60" y="75"/>
                  </a:lnTo>
                  <a:lnTo>
                    <a:pt x="43" y="75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79" name="Rectangle 63"/>
            <p:cNvSpPr>
              <a:spLocks noChangeArrowheads="1"/>
            </p:cNvSpPr>
            <p:nvPr/>
          </p:nvSpPr>
          <p:spPr bwMode="auto">
            <a:xfrm>
              <a:off x="1345" y="3769"/>
              <a:ext cx="33" cy="15"/>
            </a:xfrm>
            <a:prstGeom prst="rect">
              <a:avLst/>
            </a:prstGeom>
            <a:solidFill>
              <a:schemeClr val="bg1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80" name="Freeform 64"/>
            <p:cNvSpPr>
              <a:spLocks noEditPoints="1"/>
            </p:cNvSpPr>
            <p:nvPr/>
          </p:nvSpPr>
          <p:spPr bwMode="auto">
            <a:xfrm>
              <a:off x="1432" y="3742"/>
              <a:ext cx="65" cy="76"/>
            </a:xfrm>
            <a:custGeom>
              <a:avLst/>
              <a:gdLst/>
              <a:ahLst/>
              <a:cxnLst>
                <a:cxn ang="0">
                  <a:pos x="65" y="38"/>
                </a:cxn>
                <a:cxn ang="0">
                  <a:pos x="61" y="58"/>
                </a:cxn>
                <a:cxn ang="0">
                  <a:pos x="50" y="71"/>
                </a:cxn>
                <a:cxn ang="0">
                  <a:pos x="33" y="76"/>
                </a:cxn>
                <a:cxn ang="0">
                  <a:pos x="18" y="73"/>
                </a:cxn>
                <a:cxn ang="0">
                  <a:pos x="9" y="65"/>
                </a:cxn>
                <a:cxn ang="0">
                  <a:pos x="2" y="53"/>
                </a:cxn>
                <a:cxn ang="0">
                  <a:pos x="0" y="38"/>
                </a:cxn>
                <a:cxn ang="0">
                  <a:pos x="4" y="18"/>
                </a:cxn>
                <a:cxn ang="0">
                  <a:pos x="15" y="4"/>
                </a:cxn>
                <a:cxn ang="0">
                  <a:pos x="33" y="0"/>
                </a:cxn>
                <a:cxn ang="0">
                  <a:pos x="46" y="2"/>
                </a:cxn>
                <a:cxn ang="0">
                  <a:pos x="57" y="11"/>
                </a:cxn>
                <a:cxn ang="0">
                  <a:pos x="63" y="22"/>
                </a:cxn>
                <a:cxn ang="0">
                  <a:pos x="65" y="38"/>
                </a:cxn>
                <a:cxn ang="0">
                  <a:pos x="18" y="36"/>
                </a:cxn>
                <a:cxn ang="0">
                  <a:pos x="18" y="45"/>
                </a:cxn>
                <a:cxn ang="0">
                  <a:pos x="20" y="53"/>
                </a:cxn>
                <a:cxn ang="0">
                  <a:pos x="22" y="58"/>
                </a:cxn>
                <a:cxn ang="0">
                  <a:pos x="24" y="62"/>
                </a:cxn>
                <a:cxn ang="0">
                  <a:pos x="28" y="64"/>
                </a:cxn>
                <a:cxn ang="0">
                  <a:pos x="33" y="64"/>
                </a:cxn>
                <a:cxn ang="0">
                  <a:pos x="37" y="64"/>
                </a:cxn>
                <a:cxn ang="0">
                  <a:pos x="41" y="62"/>
                </a:cxn>
                <a:cxn ang="0">
                  <a:pos x="44" y="58"/>
                </a:cxn>
                <a:cxn ang="0">
                  <a:pos x="46" y="53"/>
                </a:cxn>
                <a:cxn ang="0">
                  <a:pos x="48" y="47"/>
                </a:cxn>
                <a:cxn ang="0">
                  <a:pos x="48" y="38"/>
                </a:cxn>
                <a:cxn ang="0">
                  <a:pos x="48" y="29"/>
                </a:cxn>
                <a:cxn ang="0">
                  <a:pos x="46" y="22"/>
                </a:cxn>
                <a:cxn ang="0">
                  <a:pos x="44" y="16"/>
                </a:cxn>
                <a:cxn ang="0">
                  <a:pos x="41" y="15"/>
                </a:cxn>
                <a:cxn ang="0">
                  <a:pos x="37" y="13"/>
                </a:cxn>
                <a:cxn ang="0">
                  <a:pos x="33" y="11"/>
                </a:cxn>
                <a:cxn ang="0">
                  <a:pos x="28" y="13"/>
                </a:cxn>
                <a:cxn ang="0">
                  <a:pos x="22" y="15"/>
                </a:cxn>
                <a:cxn ang="0">
                  <a:pos x="20" y="20"/>
                </a:cxn>
                <a:cxn ang="0">
                  <a:pos x="18" y="27"/>
                </a:cxn>
                <a:cxn ang="0">
                  <a:pos x="18" y="36"/>
                </a:cxn>
              </a:cxnLst>
              <a:rect l="0" t="0" r="r" b="b"/>
              <a:pathLst>
                <a:path w="65" h="76">
                  <a:moveTo>
                    <a:pt x="65" y="38"/>
                  </a:moveTo>
                  <a:lnTo>
                    <a:pt x="61" y="58"/>
                  </a:lnTo>
                  <a:lnTo>
                    <a:pt x="50" y="71"/>
                  </a:lnTo>
                  <a:lnTo>
                    <a:pt x="33" y="76"/>
                  </a:lnTo>
                  <a:lnTo>
                    <a:pt x="18" y="73"/>
                  </a:lnTo>
                  <a:lnTo>
                    <a:pt x="9" y="65"/>
                  </a:lnTo>
                  <a:lnTo>
                    <a:pt x="2" y="53"/>
                  </a:lnTo>
                  <a:lnTo>
                    <a:pt x="0" y="38"/>
                  </a:lnTo>
                  <a:lnTo>
                    <a:pt x="4" y="18"/>
                  </a:lnTo>
                  <a:lnTo>
                    <a:pt x="15" y="4"/>
                  </a:lnTo>
                  <a:lnTo>
                    <a:pt x="33" y="0"/>
                  </a:lnTo>
                  <a:lnTo>
                    <a:pt x="46" y="2"/>
                  </a:lnTo>
                  <a:lnTo>
                    <a:pt x="57" y="11"/>
                  </a:lnTo>
                  <a:lnTo>
                    <a:pt x="63" y="22"/>
                  </a:lnTo>
                  <a:lnTo>
                    <a:pt x="65" y="38"/>
                  </a:lnTo>
                  <a:close/>
                  <a:moveTo>
                    <a:pt x="18" y="36"/>
                  </a:moveTo>
                  <a:lnTo>
                    <a:pt x="18" y="45"/>
                  </a:lnTo>
                  <a:lnTo>
                    <a:pt x="20" y="53"/>
                  </a:lnTo>
                  <a:lnTo>
                    <a:pt x="22" y="58"/>
                  </a:lnTo>
                  <a:lnTo>
                    <a:pt x="24" y="62"/>
                  </a:lnTo>
                  <a:lnTo>
                    <a:pt x="28" y="64"/>
                  </a:lnTo>
                  <a:lnTo>
                    <a:pt x="33" y="64"/>
                  </a:lnTo>
                  <a:lnTo>
                    <a:pt x="37" y="64"/>
                  </a:lnTo>
                  <a:lnTo>
                    <a:pt x="41" y="62"/>
                  </a:lnTo>
                  <a:lnTo>
                    <a:pt x="44" y="58"/>
                  </a:lnTo>
                  <a:lnTo>
                    <a:pt x="46" y="53"/>
                  </a:lnTo>
                  <a:lnTo>
                    <a:pt x="48" y="47"/>
                  </a:lnTo>
                  <a:lnTo>
                    <a:pt x="48" y="38"/>
                  </a:lnTo>
                  <a:lnTo>
                    <a:pt x="48" y="29"/>
                  </a:lnTo>
                  <a:lnTo>
                    <a:pt x="46" y="22"/>
                  </a:lnTo>
                  <a:lnTo>
                    <a:pt x="44" y="16"/>
                  </a:lnTo>
                  <a:lnTo>
                    <a:pt x="41" y="15"/>
                  </a:lnTo>
                  <a:lnTo>
                    <a:pt x="37" y="13"/>
                  </a:lnTo>
                  <a:lnTo>
                    <a:pt x="33" y="11"/>
                  </a:lnTo>
                  <a:lnTo>
                    <a:pt x="28" y="13"/>
                  </a:lnTo>
                  <a:lnTo>
                    <a:pt x="22" y="15"/>
                  </a:lnTo>
                  <a:lnTo>
                    <a:pt x="20" y="20"/>
                  </a:lnTo>
                  <a:lnTo>
                    <a:pt x="18" y="27"/>
                  </a:lnTo>
                  <a:lnTo>
                    <a:pt x="18" y="3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62881" name="Freeform 65"/>
            <p:cNvSpPr>
              <a:spLocks noEditPoints="1"/>
            </p:cNvSpPr>
            <p:nvPr/>
          </p:nvSpPr>
          <p:spPr bwMode="auto">
            <a:xfrm>
              <a:off x="1514" y="3740"/>
              <a:ext cx="76" cy="104"/>
            </a:xfrm>
            <a:custGeom>
              <a:avLst/>
              <a:gdLst/>
              <a:ahLst/>
              <a:cxnLst>
                <a:cxn ang="0">
                  <a:pos x="59" y="15"/>
                </a:cxn>
                <a:cxn ang="0">
                  <a:pos x="57" y="15"/>
                </a:cxn>
                <a:cxn ang="0">
                  <a:pos x="59" y="18"/>
                </a:cxn>
                <a:cxn ang="0">
                  <a:pos x="61" y="27"/>
                </a:cxn>
                <a:cxn ang="0">
                  <a:pos x="57" y="38"/>
                </a:cxn>
                <a:cxn ang="0">
                  <a:pos x="48" y="46"/>
                </a:cxn>
                <a:cxn ang="0">
                  <a:pos x="33" y="49"/>
                </a:cxn>
                <a:cxn ang="0">
                  <a:pos x="26" y="53"/>
                </a:cxn>
                <a:cxn ang="0">
                  <a:pos x="24" y="57"/>
                </a:cxn>
                <a:cxn ang="0">
                  <a:pos x="26" y="58"/>
                </a:cxn>
                <a:cxn ang="0">
                  <a:pos x="35" y="58"/>
                </a:cxn>
                <a:cxn ang="0">
                  <a:pos x="48" y="60"/>
                </a:cxn>
                <a:cxn ang="0">
                  <a:pos x="59" y="64"/>
                </a:cxn>
                <a:cxn ang="0">
                  <a:pos x="64" y="73"/>
                </a:cxn>
                <a:cxn ang="0">
                  <a:pos x="63" y="93"/>
                </a:cxn>
                <a:cxn ang="0">
                  <a:pos x="33" y="104"/>
                </a:cxn>
                <a:cxn ang="0">
                  <a:pos x="5" y="95"/>
                </a:cxn>
                <a:cxn ang="0">
                  <a:pos x="1" y="82"/>
                </a:cxn>
                <a:cxn ang="0">
                  <a:pos x="1" y="77"/>
                </a:cxn>
                <a:cxn ang="0">
                  <a:pos x="16" y="77"/>
                </a:cxn>
                <a:cxn ang="0">
                  <a:pos x="16" y="78"/>
                </a:cxn>
                <a:cxn ang="0">
                  <a:pos x="16" y="86"/>
                </a:cxn>
                <a:cxn ang="0">
                  <a:pos x="26" y="91"/>
                </a:cxn>
                <a:cxn ang="0">
                  <a:pos x="38" y="91"/>
                </a:cxn>
                <a:cxn ang="0">
                  <a:pos x="46" y="87"/>
                </a:cxn>
                <a:cxn ang="0">
                  <a:pos x="50" y="80"/>
                </a:cxn>
                <a:cxn ang="0">
                  <a:pos x="46" y="73"/>
                </a:cxn>
                <a:cxn ang="0">
                  <a:pos x="37" y="71"/>
                </a:cxn>
                <a:cxn ang="0">
                  <a:pos x="20" y="69"/>
                </a:cxn>
                <a:cxn ang="0">
                  <a:pos x="9" y="67"/>
                </a:cxn>
                <a:cxn ang="0">
                  <a:pos x="5" y="62"/>
                </a:cxn>
                <a:cxn ang="0">
                  <a:pos x="5" y="55"/>
                </a:cxn>
                <a:cxn ang="0">
                  <a:pos x="11" y="49"/>
                </a:cxn>
                <a:cxn ang="0">
                  <a:pos x="18" y="47"/>
                </a:cxn>
                <a:cxn ang="0">
                  <a:pos x="7" y="38"/>
                </a:cxn>
                <a:cxn ang="0">
                  <a:pos x="1" y="26"/>
                </a:cxn>
                <a:cxn ang="0">
                  <a:pos x="5" y="13"/>
                </a:cxn>
                <a:cxn ang="0">
                  <a:pos x="16" y="6"/>
                </a:cxn>
                <a:cxn ang="0">
                  <a:pos x="31" y="2"/>
                </a:cxn>
                <a:cxn ang="0">
                  <a:pos x="44" y="4"/>
                </a:cxn>
                <a:cxn ang="0">
                  <a:pos x="53" y="6"/>
                </a:cxn>
                <a:cxn ang="0">
                  <a:pos x="68" y="0"/>
                </a:cxn>
                <a:cxn ang="0">
                  <a:pos x="72" y="13"/>
                </a:cxn>
                <a:cxn ang="0">
                  <a:pos x="63" y="15"/>
                </a:cxn>
                <a:cxn ang="0">
                  <a:pos x="20" y="31"/>
                </a:cxn>
                <a:cxn ang="0">
                  <a:pos x="26" y="38"/>
                </a:cxn>
                <a:cxn ang="0">
                  <a:pos x="37" y="38"/>
                </a:cxn>
                <a:cxn ang="0">
                  <a:pos x="44" y="31"/>
                </a:cxn>
                <a:cxn ang="0">
                  <a:pos x="44" y="20"/>
                </a:cxn>
                <a:cxn ang="0">
                  <a:pos x="37" y="15"/>
                </a:cxn>
                <a:cxn ang="0">
                  <a:pos x="26" y="15"/>
                </a:cxn>
                <a:cxn ang="0">
                  <a:pos x="20" y="20"/>
                </a:cxn>
              </a:cxnLst>
              <a:rect l="0" t="0" r="r" b="b"/>
              <a:pathLst>
                <a:path w="76" h="104">
                  <a:moveTo>
                    <a:pt x="63" y="15"/>
                  </a:moveTo>
                  <a:lnTo>
                    <a:pt x="59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7" y="15"/>
                  </a:lnTo>
                  <a:lnTo>
                    <a:pt x="59" y="18"/>
                  </a:lnTo>
                  <a:lnTo>
                    <a:pt x="61" y="22"/>
                  </a:lnTo>
                  <a:lnTo>
                    <a:pt x="61" y="27"/>
                  </a:lnTo>
                  <a:lnTo>
                    <a:pt x="61" y="33"/>
                  </a:lnTo>
                  <a:lnTo>
                    <a:pt x="57" y="38"/>
                  </a:lnTo>
                  <a:lnTo>
                    <a:pt x="53" y="42"/>
                  </a:lnTo>
                  <a:lnTo>
                    <a:pt x="48" y="46"/>
                  </a:lnTo>
                  <a:lnTo>
                    <a:pt x="42" y="49"/>
                  </a:lnTo>
                  <a:lnTo>
                    <a:pt x="33" y="49"/>
                  </a:lnTo>
                  <a:lnTo>
                    <a:pt x="27" y="51"/>
                  </a:lnTo>
                  <a:lnTo>
                    <a:pt x="26" y="53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8"/>
                  </a:lnTo>
                  <a:lnTo>
                    <a:pt x="26" y="58"/>
                  </a:lnTo>
                  <a:lnTo>
                    <a:pt x="29" y="58"/>
                  </a:lnTo>
                  <a:lnTo>
                    <a:pt x="35" y="58"/>
                  </a:lnTo>
                  <a:lnTo>
                    <a:pt x="42" y="58"/>
                  </a:lnTo>
                  <a:lnTo>
                    <a:pt x="48" y="60"/>
                  </a:lnTo>
                  <a:lnTo>
                    <a:pt x="53" y="62"/>
                  </a:lnTo>
                  <a:lnTo>
                    <a:pt x="59" y="64"/>
                  </a:lnTo>
                  <a:lnTo>
                    <a:pt x="63" y="67"/>
                  </a:lnTo>
                  <a:lnTo>
                    <a:pt x="64" y="73"/>
                  </a:lnTo>
                  <a:lnTo>
                    <a:pt x="66" y="80"/>
                  </a:lnTo>
                  <a:lnTo>
                    <a:pt x="63" y="93"/>
                  </a:lnTo>
                  <a:lnTo>
                    <a:pt x="51" y="100"/>
                  </a:lnTo>
                  <a:lnTo>
                    <a:pt x="33" y="104"/>
                  </a:lnTo>
                  <a:lnTo>
                    <a:pt x="16" y="102"/>
                  </a:lnTo>
                  <a:lnTo>
                    <a:pt x="5" y="95"/>
                  </a:lnTo>
                  <a:lnTo>
                    <a:pt x="0" y="84"/>
                  </a:lnTo>
                  <a:lnTo>
                    <a:pt x="1" y="82"/>
                  </a:lnTo>
                  <a:lnTo>
                    <a:pt x="1" y="78"/>
                  </a:lnTo>
                  <a:lnTo>
                    <a:pt x="1" y="77"/>
                  </a:lnTo>
                  <a:lnTo>
                    <a:pt x="1" y="77"/>
                  </a:lnTo>
                  <a:lnTo>
                    <a:pt x="16" y="77"/>
                  </a:lnTo>
                  <a:lnTo>
                    <a:pt x="16" y="77"/>
                  </a:lnTo>
                  <a:lnTo>
                    <a:pt x="16" y="78"/>
                  </a:lnTo>
                  <a:lnTo>
                    <a:pt x="16" y="82"/>
                  </a:lnTo>
                  <a:lnTo>
                    <a:pt x="16" y="86"/>
                  </a:lnTo>
                  <a:lnTo>
                    <a:pt x="20" y="89"/>
                  </a:lnTo>
                  <a:lnTo>
                    <a:pt x="26" y="91"/>
                  </a:lnTo>
                  <a:lnTo>
                    <a:pt x="33" y="91"/>
                  </a:lnTo>
                  <a:lnTo>
                    <a:pt x="38" y="91"/>
                  </a:lnTo>
                  <a:lnTo>
                    <a:pt x="44" y="89"/>
                  </a:lnTo>
                  <a:lnTo>
                    <a:pt x="46" y="87"/>
                  </a:lnTo>
                  <a:lnTo>
                    <a:pt x="50" y="84"/>
                  </a:lnTo>
                  <a:lnTo>
                    <a:pt x="50" y="80"/>
                  </a:lnTo>
                  <a:lnTo>
                    <a:pt x="50" y="77"/>
                  </a:lnTo>
                  <a:lnTo>
                    <a:pt x="46" y="73"/>
                  </a:lnTo>
                  <a:lnTo>
                    <a:pt x="42" y="71"/>
                  </a:lnTo>
                  <a:lnTo>
                    <a:pt x="37" y="71"/>
                  </a:lnTo>
                  <a:lnTo>
                    <a:pt x="29" y="71"/>
                  </a:lnTo>
                  <a:lnTo>
                    <a:pt x="20" y="69"/>
                  </a:lnTo>
                  <a:lnTo>
                    <a:pt x="14" y="69"/>
                  </a:lnTo>
                  <a:lnTo>
                    <a:pt x="9" y="67"/>
                  </a:lnTo>
                  <a:lnTo>
                    <a:pt x="7" y="66"/>
                  </a:lnTo>
                  <a:lnTo>
                    <a:pt x="5" y="62"/>
                  </a:lnTo>
                  <a:lnTo>
                    <a:pt x="5" y="58"/>
                  </a:lnTo>
                  <a:lnTo>
                    <a:pt x="5" y="55"/>
                  </a:lnTo>
                  <a:lnTo>
                    <a:pt x="7" y="53"/>
                  </a:lnTo>
                  <a:lnTo>
                    <a:pt x="11" y="49"/>
                  </a:lnTo>
                  <a:lnTo>
                    <a:pt x="14" y="47"/>
                  </a:lnTo>
                  <a:lnTo>
                    <a:pt x="18" y="47"/>
                  </a:lnTo>
                  <a:lnTo>
                    <a:pt x="11" y="44"/>
                  </a:lnTo>
                  <a:lnTo>
                    <a:pt x="7" y="38"/>
                  </a:lnTo>
                  <a:lnTo>
                    <a:pt x="3" y="33"/>
                  </a:lnTo>
                  <a:lnTo>
                    <a:pt x="1" y="26"/>
                  </a:lnTo>
                  <a:lnTo>
                    <a:pt x="3" y="20"/>
                  </a:lnTo>
                  <a:lnTo>
                    <a:pt x="5" y="13"/>
                  </a:lnTo>
                  <a:lnTo>
                    <a:pt x="11" y="9"/>
                  </a:lnTo>
                  <a:lnTo>
                    <a:pt x="16" y="6"/>
                  </a:lnTo>
                  <a:lnTo>
                    <a:pt x="24" y="2"/>
                  </a:lnTo>
                  <a:lnTo>
                    <a:pt x="31" y="2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6"/>
                  </a:lnTo>
                  <a:lnTo>
                    <a:pt x="61" y="4"/>
                  </a:lnTo>
                  <a:lnTo>
                    <a:pt x="68" y="0"/>
                  </a:lnTo>
                  <a:lnTo>
                    <a:pt x="76" y="11"/>
                  </a:lnTo>
                  <a:lnTo>
                    <a:pt x="72" y="13"/>
                  </a:lnTo>
                  <a:lnTo>
                    <a:pt x="66" y="15"/>
                  </a:lnTo>
                  <a:lnTo>
                    <a:pt x="63" y="15"/>
                  </a:lnTo>
                  <a:close/>
                  <a:moveTo>
                    <a:pt x="18" y="26"/>
                  </a:moveTo>
                  <a:lnTo>
                    <a:pt x="20" y="31"/>
                  </a:lnTo>
                  <a:lnTo>
                    <a:pt x="22" y="35"/>
                  </a:lnTo>
                  <a:lnTo>
                    <a:pt x="26" y="38"/>
                  </a:lnTo>
                  <a:lnTo>
                    <a:pt x="31" y="38"/>
                  </a:lnTo>
                  <a:lnTo>
                    <a:pt x="37" y="38"/>
                  </a:lnTo>
                  <a:lnTo>
                    <a:pt x="40" y="35"/>
                  </a:lnTo>
                  <a:lnTo>
                    <a:pt x="44" y="31"/>
                  </a:lnTo>
                  <a:lnTo>
                    <a:pt x="44" y="26"/>
                  </a:lnTo>
                  <a:lnTo>
                    <a:pt x="44" y="20"/>
                  </a:lnTo>
                  <a:lnTo>
                    <a:pt x="40" y="17"/>
                  </a:lnTo>
                  <a:lnTo>
                    <a:pt x="37" y="15"/>
                  </a:lnTo>
                  <a:lnTo>
                    <a:pt x="31" y="13"/>
                  </a:lnTo>
                  <a:lnTo>
                    <a:pt x="26" y="15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8" y="26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62882" name="Group 66"/>
          <p:cNvGrpSpPr>
            <a:grpSpLocks/>
          </p:cNvGrpSpPr>
          <p:nvPr/>
        </p:nvGrpSpPr>
        <p:grpSpPr bwMode="auto">
          <a:xfrm>
            <a:off x="0" y="-1588"/>
            <a:ext cx="511175" cy="6859588"/>
            <a:chOff x="0" y="0"/>
            <a:chExt cx="322" cy="4320"/>
          </a:xfrm>
        </p:grpSpPr>
        <p:sp>
          <p:nvSpPr>
            <p:cNvPr id="162883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84" name="Rectangle 68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85" name="Rectangle 69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86" name="Rectangle 70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87" name="Rectangle 71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88" name="Rectangle 72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 sz="1800">
                <a:solidFill>
                  <a:srgbClr val="DA4725"/>
                </a:solidFill>
              </a:endParaRPr>
            </a:p>
          </p:txBody>
        </p:sp>
        <p:sp>
          <p:nvSpPr>
            <p:cNvPr id="162889" name="Rectangle 73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90" name="Rectangle 74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91" name="Rectangle 75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62892" name="Rectangle 76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62893" name="Text Box 77"/>
          <p:cNvSpPr txBox="1">
            <a:spLocks noChangeArrowheads="1"/>
          </p:cNvSpPr>
          <p:nvPr/>
        </p:nvSpPr>
        <p:spPr bwMode="auto">
          <a:xfrm>
            <a:off x="1187450" y="3357563"/>
            <a:ext cx="75612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 sz="2000"/>
              <a:t>Til forskjell fra LNF – områder utenfor Marka, er bygge og anleggstiltak i landbruket også i utgangspunktet forbudt i Marka (§ 5 første ledd) og krever dermed tillatelse etter § 14, jf. § 5 annet ledd. </a:t>
            </a:r>
          </a:p>
          <a:p>
            <a:pPr algn="l"/>
            <a:endParaRPr lang="nb-NO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F1F459-5E12-42B1-AA84-64D5FE02EC35}" type="slidenum">
              <a:rPr lang="nb-NO"/>
              <a:pPr/>
              <a:t>7</a:t>
            </a:fld>
            <a:endParaRPr lang="nb-NO"/>
          </a:p>
        </p:txBody>
      </p:sp>
      <p:grpSp>
        <p:nvGrpSpPr>
          <p:cNvPr id="148482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48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48484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48485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86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87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88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89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0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1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2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3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4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5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6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7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8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499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0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1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2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3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4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5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6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7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8508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48509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48510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1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2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3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4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5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6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7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8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8519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4852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Hovedregel § 5: Bygge- og anleggstiltak er forbudt i Marka </a:t>
            </a:r>
          </a:p>
        </p:txBody>
      </p:sp>
      <p:sp>
        <p:nvSpPr>
          <p:cNvPr id="148521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48522" name="Rectangle 42"/>
          <p:cNvSpPr>
            <a:spLocks noChangeArrowheads="1"/>
          </p:cNvSpPr>
          <p:nvPr/>
        </p:nvSpPr>
        <p:spPr bwMode="auto">
          <a:xfrm>
            <a:off x="971550" y="2492375"/>
            <a:ext cx="755967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 u="sng"/>
          </a:p>
          <a:p>
            <a:pPr algn="l"/>
            <a:r>
              <a:rPr lang="nb-NO" sz="2000" u="sng"/>
              <a:t>Markaloven § 5 første ledd: </a:t>
            </a:r>
          </a:p>
          <a:p>
            <a:pPr algn="l"/>
            <a:endParaRPr lang="nb-NO" sz="2000" u="sng"/>
          </a:p>
          <a:p>
            <a:pPr algn="l"/>
            <a:r>
              <a:rPr lang="nb-NO" sz="2000" i="1"/>
              <a:t>”Bygge- og anleggstiltak er forbudt i Marka. Med bygge- og anleggstiltak menes tiltak som nevnt i plan- og bygningsloven § 1-6, for eksempel oppføring, riving, endring, herunder fasadeendringer, endret bruk og andre tiltak knyttet til bygninger, konstruksjoner og anlegg, samt terrenginngrep og opprettelse og endring av eiendom”. </a:t>
            </a:r>
          </a:p>
          <a:p>
            <a:pPr algn="l"/>
            <a:endParaRPr lang="nb-NO" sz="2000" i="1"/>
          </a:p>
          <a:p>
            <a:pPr algn="l"/>
            <a:endParaRPr lang="nb-NO" sz="2000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pic>
        <p:nvPicPr>
          <p:cNvPr id="148523" name="Picture 43" descr="vikt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57338"/>
            <a:ext cx="2663825" cy="153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34F187-938B-4A17-AE33-0790B91800FA}" type="slidenum">
              <a:rPr lang="nb-NO"/>
              <a:pPr/>
              <a:t>8</a:t>
            </a:fld>
            <a:endParaRPr lang="nb-NO"/>
          </a:p>
        </p:txBody>
      </p:sp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4950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49508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49509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0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1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2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3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4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5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6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7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8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19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0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1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2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3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4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5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6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7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8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29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30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31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49532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49533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49534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35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36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37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38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39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40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41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42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49543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49544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b="1">
                <a:solidFill>
                  <a:schemeClr val="tx1"/>
                </a:solidFill>
              </a:rPr>
              <a:t>Saksbehandling etter markaloven/</a:t>
            </a:r>
            <a:br>
              <a:rPr lang="nb-NO" sz="2800" b="1">
                <a:solidFill>
                  <a:schemeClr val="tx1"/>
                </a:solidFill>
              </a:rPr>
            </a:br>
            <a:r>
              <a:rPr lang="nb-NO" sz="2800" b="1">
                <a:solidFill>
                  <a:schemeClr val="tx1"/>
                </a:solidFill>
              </a:rPr>
              <a:t>Dispensasjon fra byggeforbudet: </a:t>
            </a:r>
            <a:br>
              <a:rPr lang="nb-NO" sz="2800" b="1">
                <a:solidFill>
                  <a:schemeClr val="tx1"/>
                </a:solidFill>
              </a:rPr>
            </a:br>
            <a:r>
              <a:rPr lang="nb-NO" sz="2800" b="1">
                <a:solidFill>
                  <a:schemeClr val="tx1"/>
                </a:solidFill>
              </a:rPr>
              <a:t>Markaloven § 15</a:t>
            </a:r>
          </a:p>
        </p:txBody>
      </p:sp>
      <p:sp>
        <p:nvSpPr>
          <p:cNvPr id="149545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49546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49547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49548" name="Text Box 44"/>
          <p:cNvSpPr txBox="1">
            <a:spLocks noChangeArrowheads="1"/>
          </p:cNvSpPr>
          <p:nvPr/>
        </p:nvSpPr>
        <p:spPr bwMode="auto">
          <a:xfrm>
            <a:off x="547688" y="1268413"/>
            <a:ext cx="85963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 u="sng"/>
          </a:p>
          <a:p>
            <a:pPr algn="l"/>
            <a:endParaRPr lang="nb-NO" u="sng"/>
          </a:p>
          <a:p>
            <a:pPr algn="l"/>
            <a:r>
              <a:rPr lang="nb-NO" i="1"/>
              <a:t>”Kommunen kan gi </a:t>
            </a:r>
            <a:r>
              <a:rPr lang="nb-NO" b="1" i="1"/>
              <a:t>varig eller midlertidig</a:t>
            </a:r>
            <a:r>
              <a:rPr lang="nb-NO" i="1"/>
              <a:t> dispensasjon fra bestemmelsene i § 4, § 5, § 7 første ledd nr. 1-3 og § 10. Departementet kan gi dispensasjon fra bestemmelsene i § 4, § 5, § 7 første ledd nr. 1-4 og § 10. Det kan settes vilkår for dispensasjonen”.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r>
              <a:rPr lang="nb-NO" b="1" i="1"/>
              <a:t>Dispensasjon kan bare gis dersom hensynene i lovens formålsbestemmelse ikke blir vesentlig tilsidesatt, og fordelene ved å gi dispensasjon etter en samlet vurdering anses for å være klart større enn ulempene for friluftslivet, naturmiljøet eller allmenne interesser”. </a:t>
            </a:r>
            <a:r>
              <a:rPr lang="nb-NO" i="1"/>
              <a:t> </a:t>
            </a:r>
          </a:p>
          <a:p>
            <a:pPr algn="l"/>
            <a:endParaRPr lang="nb-NO" i="1"/>
          </a:p>
          <a:p>
            <a:pPr algn="l"/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7A6CC-4EF6-431C-B09E-7FB51D37B09C}" type="slidenum">
              <a:rPr lang="nb-NO"/>
              <a:pPr/>
              <a:t>9</a:t>
            </a:fld>
            <a:endParaRPr lang="nb-NO"/>
          </a:p>
        </p:txBody>
      </p:sp>
      <p:grpSp>
        <p:nvGrpSpPr>
          <p:cNvPr id="150530" name="Group 2"/>
          <p:cNvGrpSpPr>
            <a:grpSpLocks/>
          </p:cNvGrpSpPr>
          <p:nvPr/>
        </p:nvGrpSpPr>
        <p:grpSpPr bwMode="auto">
          <a:xfrm>
            <a:off x="3175" y="-3175"/>
            <a:ext cx="9142413" cy="6861175"/>
            <a:chOff x="0" y="-2"/>
            <a:chExt cx="5760" cy="1136"/>
          </a:xfrm>
        </p:grpSpPr>
        <p:sp>
          <p:nvSpPr>
            <p:cNvPr id="1505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134"/>
            </a:xfrm>
            <a:prstGeom prst="rect">
              <a:avLst/>
            </a:prstGeom>
            <a:solidFill>
              <a:srgbClr val="FDEEC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grpSp>
          <p:nvGrpSpPr>
            <p:cNvPr id="150532" name="Group 4"/>
            <p:cNvGrpSpPr>
              <a:grpSpLocks/>
            </p:cNvGrpSpPr>
            <p:nvPr/>
          </p:nvGrpSpPr>
          <p:grpSpPr bwMode="auto">
            <a:xfrm>
              <a:off x="2420" y="-2"/>
              <a:ext cx="3340" cy="1136"/>
              <a:chOff x="2420" y="-2"/>
              <a:chExt cx="3340" cy="1136"/>
            </a:xfrm>
          </p:grpSpPr>
          <p:sp>
            <p:nvSpPr>
              <p:cNvPr id="150533" name="Freeform 5"/>
              <p:cNvSpPr>
                <a:spLocks/>
              </p:cNvSpPr>
              <p:nvPr/>
            </p:nvSpPr>
            <p:spPr bwMode="auto">
              <a:xfrm>
                <a:off x="3067" y="613"/>
                <a:ext cx="274" cy="267"/>
              </a:xfrm>
              <a:custGeom>
                <a:avLst/>
                <a:gdLst/>
                <a:ahLst/>
                <a:cxnLst>
                  <a:cxn ang="0">
                    <a:pos x="297" y="180"/>
                  </a:cxn>
                  <a:cxn ang="0">
                    <a:pos x="252" y="108"/>
                  </a:cxn>
                  <a:cxn ang="0">
                    <a:pos x="210" y="0"/>
                  </a:cxn>
                  <a:cxn ang="0">
                    <a:pos x="111" y="57"/>
                  </a:cxn>
                  <a:cxn ang="0">
                    <a:pos x="147" y="135"/>
                  </a:cxn>
                  <a:cxn ang="0">
                    <a:pos x="60" y="174"/>
                  </a:cxn>
                  <a:cxn ang="0">
                    <a:pos x="45" y="198"/>
                  </a:cxn>
                  <a:cxn ang="0">
                    <a:pos x="0" y="210"/>
                  </a:cxn>
                  <a:cxn ang="0">
                    <a:pos x="33" y="267"/>
                  </a:cxn>
                  <a:cxn ang="0">
                    <a:pos x="81" y="252"/>
                  </a:cxn>
                  <a:cxn ang="0">
                    <a:pos x="93" y="228"/>
                  </a:cxn>
                  <a:cxn ang="0">
                    <a:pos x="201" y="171"/>
                  </a:cxn>
                  <a:cxn ang="0">
                    <a:pos x="231" y="216"/>
                  </a:cxn>
                  <a:cxn ang="0">
                    <a:pos x="297" y="180"/>
                  </a:cxn>
                </a:cxnLst>
                <a:rect l="0" t="0" r="r" b="b"/>
                <a:pathLst>
                  <a:path w="297" h="267">
                    <a:moveTo>
                      <a:pt x="297" y="180"/>
                    </a:moveTo>
                    <a:lnTo>
                      <a:pt x="252" y="108"/>
                    </a:lnTo>
                    <a:lnTo>
                      <a:pt x="210" y="0"/>
                    </a:lnTo>
                    <a:lnTo>
                      <a:pt x="111" y="57"/>
                    </a:lnTo>
                    <a:lnTo>
                      <a:pt x="147" y="135"/>
                    </a:lnTo>
                    <a:lnTo>
                      <a:pt x="60" y="174"/>
                    </a:lnTo>
                    <a:lnTo>
                      <a:pt x="45" y="198"/>
                    </a:lnTo>
                    <a:lnTo>
                      <a:pt x="0" y="210"/>
                    </a:lnTo>
                    <a:lnTo>
                      <a:pt x="33" y="267"/>
                    </a:lnTo>
                    <a:lnTo>
                      <a:pt x="81" y="252"/>
                    </a:lnTo>
                    <a:lnTo>
                      <a:pt x="93" y="228"/>
                    </a:lnTo>
                    <a:lnTo>
                      <a:pt x="201" y="171"/>
                    </a:lnTo>
                    <a:lnTo>
                      <a:pt x="231" y="216"/>
                    </a:lnTo>
                    <a:lnTo>
                      <a:pt x="297" y="18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34" name="Freeform 6"/>
              <p:cNvSpPr>
                <a:spLocks/>
              </p:cNvSpPr>
              <p:nvPr/>
            </p:nvSpPr>
            <p:spPr bwMode="auto">
              <a:xfrm>
                <a:off x="2998" y="203"/>
                <a:ext cx="758" cy="461"/>
              </a:xfrm>
              <a:custGeom>
                <a:avLst/>
                <a:gdLst/>
                <a:ahLst/>
                <a:cxnLst>
                  <a:cxn ang="0">
                    <a:pos x="78" y="462"/>
                  </a:cxn>
                  <a:cxn ang="0">
                    <a:pos x="36" y="381"/>
                  </a:cxn>
                  <a:cxn ang="0">
                    <a:pos x="0" y="276"/>
                  </a:cxn>
                  <a:cxn ang="0">
                    <a:pos x="801" y="0"/>
                  </a:cxn>
                  <a:cxn ang="0">
                    <a:pos x="819" y="42"/>
                  </a:cxn>
                  <a:cxn ang="0">
                    <a:pos x="78" y="462"/>
                  </a:cxn>
                </a:cxnLst>
                <a:rect l="0" t="0" r="r" b="b"/>
                <a:pathLst>
                  <a:path w="819" h="462">
                    <a:moveTo>
                      <a:pt x="78" y="462"/>
                    </a:moveTo>
                    <a:lnTo>
                      <a:pt x="36" y="381"/>
                    </a:lnTo>
                    <a:lnTo>
                      <a:pt x="0" y="276"/>
                    </a:lnTo>
                    <a:lnTo>
                      <a:pt x="801" y="0"/>
                    </a:lnTo>
                    <a:lnTo>
                      <a:pt x="819" y="42"/>
                    </a:lnTo>
                    <a:lnTo>
                      <a:pt x="78" y="462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35" name="Freeform 7"/>
              <p:cNvSpPr>
                <a:spLocks/>
              </p:cNvSpPr>
              <p:nvPr/>
            </p:nvSpPr>
            <p:spPr bwMode="auto">
              <a:xfrm>
                <a:off x="2919" y="165"/>
                <a:ext cx="273" cy="269"/>
              </a:xfrm>
              <a:custGeom>
                <a:avLst/>
                <a:gdLst/>
                <a:ahLst/>
                <a:cxnLst>
                  <a:cxn ang="0">
                    <a:pos x="72" y="270"/>
                  </a:cxn>
                  <a:cxn ang="0">
                    <a:pos x="33" y="183"/>
                  </a:cxn>
                  <a:cxn ang="0">
                    <a:pos x="0" y="75"/>
                  </a:cxn>
                  <a:cxn ang="0">
                    <a:pos x="207" y="0"/>
                  </a:cxn>
                  <a:cxn ang="0">
                    <a:pos x="261" y="102"/>
                  </a:cxn>
                  <a:cxn ang="0">
                    <a:pos x="294" y="195"/>
                  </a:cxn>
                  <a:cxn ang="0">
                    <a:pos x="72" y="270"/>
                  </a:cxn>
                </a:cxnLst>
                <a:rect l="0" t="0" r="r" b="b"/>
                <a:pathLst>
                  <a:path w="294" h="270">
                    <a:moveTo>
                      <a:pt x="72" y="270"/>
                    </a:moveTo>
                    <a:lnTo>
                      <a:pt x="33" y="183"/>
                    </a:lnTo>
                    <a:lnTo>
                      <a:pt x="0" y="75"/>
                    </a:lnTo>
                    <a:lnTo>
                      <a:pt x="207" y="0"/>
                    </a:lnTo>
                    <a:lnTo>
                      <a:pt x="261" y="102"/>
                    </a:lnTo>
                    <a:lnTo>
                      <a:pt x="294" y="195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36" name="Freeform 8"/>
              <p:cNvSpPr>
                <a:spLocks/>
              </p:cNvSpPr>
              <p:nvPr/>
            </p:nvSpPr>
            <p:spPr bwMode="auto">
              <a:xfrm>
                <a:off x="3164" y="45"/>
                <a:ext cx="339" cy="293"/>
              </a:xfrm>
              <a:custGeom>
                <a:avLst/>
                <a:gdLst/>
                <a:ahLst/>
                <a:cxnLst>
                  <a:cxn ang="0">
                    <a:pos x="90" y="294"/>
                  </a:cxn>
                  <a:cxn ang="0">
                    <a:pos x="42" y="177"/>
                  </a:cxn>
                  <a:cxn ang="0">
                    <a:pos x="0" y="108"/>
                  </a:cxn>
                  <a:cxn ang="0">
                    <a:pos x="291" y="0"/>
                  </a:cxn>
                  <a:cxn ang="0">
                    <a:pos x="366" y="198"/>
                  </a:cxn>
                  <a:cxn ang="0">
                    <a:pos x="90" y="294"/>
                  </a:cxn>
                </a:cxnLst>
                <a:rect l="0" t="0" r="r" b="b"/>
                <a:pathLst>
                  <a:path w="366" h="294">
                    <a:moveTo>
                      <a:pt x="90" y="294"/>
                    </a:moveTo>
                    <a:lnTo>
                      <a:pt x="42" y="177"/>
                    </a:lnTo>
                    <a:lnTo>
                      <a:pt x="0" y="108"/>
                    </a:lnTo>
                    <a:lnTo>
                      <a:pt x="291" y="0"/>
                    </a:lnTo>
                    <a:lnTo>
                      <a:pt x="366" y="198"/>
                    </a:lnTo>
                    <a:lnTo>
                      <a:pt x="90" y="294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37" name="Freeform 9"/>
              <p:cNvSpPr>
                <a:spLocks/>
              </p:cNvSpPr>
              <p:nvPr/>
            </p:nvSpPr>
            <p:spPr bwMode="auto">
              <a:xfrm>
                <a:off x="3470" y="-2"/>
                <a:ext cx="213" cy="226"/>
              </a:xfrm>
              <a:custGeom>
                <a:avLst/>
                <a:gdLst/>
                <a:ahLst/>
                <a:cxnLst>
                  <a:cxn ang="0">
                    <a:pos x="78" y="226"/>
                  </a:cxn>
                  <a:cxn ang="0">
                    <a:pos x="0" y="32"/>
                  </a:cxn>
                  <a:cxn ang="0">
                    <a:pos x="38" y="0"/>
                  </a:cxn>
                  <a:cxn ang="0">
                    <a:pos x="167" y="0"/>
                  </a:cxn>
                  <a:cxn ang="0">
                    <a:pos x="231" y="178"/>
                  </a:cxn>
                  <a:cxn ang="0">
                    <a:pos x="78" y="226"/>
                  </a:cxn>
                </a:cxnLst>
                <a:rect l="0" t="0" r="r" b="b"/>
                <a:pathLst>
                  <a:path w="231" h="226">
                    <a:moveTo>
                      <a:pt x="78" y="226"/>
                    </a:moveTo>
                    <a:lnTo>
                      <a:pt x="0" y="32"/>
                    </a:lnTo>
                    <a:lnTo>
                      <a:pt x="38" y="0"/>
                    </a:lnTo>
                    <a:lnTo>
                      <a:pt x="167" y="0"/>
                    </a:lnTo>
                    <a:lnTo>
                      <a:pt x="231" y="178"/>
                    </a:lnTo>
                    <a:lnTo>
                      <a:pt x="78" y="22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38" name="Freeform 10"/>
              <p:cNvSpPr>
                <a:spLocks/>
              </p:cNvSpPr>
              <p:nvPr/>
            </p:nvSpPr>
            <p:spPr bwMode="auto">
              <a:xfrm>
                <a:off x="2869" y="-2"/>
                <a:ext cx="540" cy="193"/>
              </a:xfrm>
              <a:custGeom>
                <a:avLst/>
                <a:gdLst/>
                <a:ahLst/>
                <a:cxnLst>
                  <a:cxn ang="0">
                    <a:pos x="37" y="193"/>
                  </a:cxn>
                  <a:cxn ang="0">
                    <a:pos x="16" y="142"/>
                  </a:cxn>
                  <a:cxn ang="0">
                    <a:pos x="0" y="0"/>
                  </a:cxn>
                  <a:cxn ang="0">
                    <a:pos x="583" y="0"/>
                  </a:cxn>
                  <a:cxn ang="0">
                    <a:pos x="556" y="17"/>
                  </a:cxn>
                  <a:cxn ang="0">
                    <a:pos x="37" y="193"/>
                  </a:cxn>
                </a:cxnLst>
                <a:rect l="0" t="0" r="r" b="b"/>
                <a:pathLst>
                  <a:path w="583" h="193">
                    <a:moveTo>
                      <a:pt x="37" y="193"/>
                    </a:moveTo>
                    <a:lnTo>
                      <a:pt x="16" y="142"/>
                    </a:lnTo>
                    <a:lnTo>
                      <a:pt x="0" y="0"/>
                    </a:lnTo>
                    <a:lnTo>
                      <a:pt x="583" y="0"/>
                    </a:lnTo>
                    <a:lnTo>
                      <a:pt x="556" y="17"/>
                    </a:lnTo>
                    <a:lnTo>
                      <a:pt x="37" y="19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39" name="Freeform 11"/>
              <p:cNvSpPr>
                <a:spLocks/>
              </p:cNvSpPr>
              <p:nvPr/>
            </p:nvSpPr>
            <p:spPr bwMode="auto">
              <a:xfrm>
                <a:off x="2420" y="-2"/>
                <a:ext cx="419" cy="232"/>
              </a:xfrm>
              <a:custGeom>
                <a:avLst/>
                <a:gdLst/>
                <a:ahLst/>
                <a:cxnLst>
                  <a:cxn ang="0">
                    <a:pos x="435" y="0"/>
                  </a:cxn>
                  <a:cxn ang="0">
                    <a:pos x="453" y="142"/>
                  </a:cxn>
                  <a:cxn ang="0">
                    <a:pos x="402" y="116"/>
                  </a:cxn>
                  <a:cxn ang="0">
                    <a:pos x="111" y="232"/>
                  </a:cxn>
                  <a:cxn ang="0">
                    <a:pos x="18" y="50"/>
                  </a:cxn>
                  <a:cxn ang="0">
                    <a:pos x="0" y="0"/>
                  </a:cxn>
                  <a:cxn ang="0">
                    <a:pos x="435" y="0"/>
                  </a:cxn>
                </a:cxnLst>
                <a:rect l="0" t="0" r="r" b="b"/>
                <a:pathLst>
                  <a:path w="453" h="232">
                    <a:moveTo>
                      <a:pt x="435" y="0"/>
                    </a:moveTo>
                    <a:lnTo>
                      <a:pt x="453" y="142"/>
                    </a:lnTo>
                    <a:lnTo>
                      <a:pt x="402" y="116"/>
                    </a:lnTo>
                    <a:lnTo>
                      <a:pt x="111" y="232"/>
                    </a:lnTo>
                    <a:lnTo>
                      <a:pt x="18" y="50"/>
                    </a:lnTo>
                    <a:lnTo>
                      <a:pt x="0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0" name="Freeform 12"/>
              <p:cNvSpPr>
                <a:spLocks/>
              </p:cNvSpPr>
              <p:nvPr/>
            </p:nvSpPr>
            <p:spPr bwMode="auto">
              <a:xfrm>
                <a:off x="3316" y="557"/>
                <a:ext cx="259" cy="326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08" y="0"/>
                  </a:cxn>
                  <a:cxn ang="0">
                    <a:pos x="201" y="138"/>
                  </a:cxn>
                  <a:cxn ang="0">
                    <a:pos x="279" y="270"/>
                  </a:cxn>
                  <a:cxn ang="0">
                    <a:pos x="171" y="327"/>
                  </a:cxn>
                  <a:cxn ang="0">
                    <a:pos x="84" y="186"/>
                  </a:cxn>
                  <a:cxn ang="0">
                    <a:pos x="0" y="63"/>
                  </a:cxn>
                </a:cxnLst>
                <a:rect l="0" t="0" r="r" b="b"/>
                <a:pathLst>
                  <a:path w="279" h="327">
                    <a:moveTo>
                      <a:pt x="0" y="63"/>
                    </a:moveTo>
                    <a:lnTo>
                      <a:pt x="108" y="0"/>
                    </a:lnTo>
                    <a:lnTo>
                      <a:pt x="201" y="138"/>
                    </a:lnTo>
                    <a:lnTo>
                      <a:pt x="279" y="270"/>
                    </a:lnTo>
                    <a:lnTo>
                      <a:pt x="171" y="327"/>
                    </a:lnTo>
                    <a:lnTo>
                      <a:pt x="84" y="186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1" name="Freeform 13"/>
              <p:cNvSpPr>
                <a:spLocks/>
              </p:cNvSpPr>
              <p:nvPr/>
            </p:nvSpPr>
            <p:spPr bwMode="auto">
              <a:xfrm>
                <a:off x="3425" y="296"/>
                <a:ext cx="514" cy="548"/>
              </a:xfrm>
              <a:custGeom>
                <a:avLst/>
                <a:gdLst/>
                <a:ahLst/>
                <a:cxnLst>
                  <a:cxn ang="0">
                    <a:pos x="378" y="0"/>
                  </a:cxn>
                  <a:cxn ang="0">
                    <a:pos x="555" y="372"/>
                  </a:cxn>
                  <a:cxn ang="0">
                    <a:pos x="231" y="549"/>
                  </a:cxn>
                  <a:cxn ang="0">
                    <a:pos x="123" y="381"/>
                  </a:cxn>
                  <a:cxn ang="0">
                    <a:pos x="0" y="207"/>
                  </a:cxn>
                  <a:cxn ang="0">
                    <a:pos x="378" y="0"/>
                  </a:cxn>
                </a:cxnLst>
                <a:rect l="0" t="0" r="r" b="b"/>
                <a:pathLst>
                  <a:path w="555" h="549">
                    <a:moveTo>
                      <a:pt x="378" y="0"/>
                    </a:moveTo>
                    <a:lnTo>
                      <a:pt x="555" y="372"/>
                    </a:lnTo>
                    <a:lnTo>
                      <a:pt x="231" y="549"/>
                    </a:lnTo>
                    <a:lnTo>
                      <a:pt x="123" y="381"/>
                    </a:lnTo>
                    <a:lnTo>
                      <a:pt x="0" y="207"/>
                    </a:lnTo>
                    <a:lnTo>
                      <a:pt x="378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2" name="Freeform 14"/>
              <p:cNvSpPr>
                <a:spLocks/>
              </p:cNvSpPr>
              <p:nvPr/>
            </p:nvSpPr>
            <p:spPr bwMode="auto">
              <a:xfrm>
                <a:off x="3663" y="706"/>
                <a:ext cx="414" cy="427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325" y="0"/>
                  </a:cxn>
                  <a:cxn ang="0">
                    <a:pos x="448" y="278"/>
                  </a:cxn>
                  <a:cxn ang="0">
                    <a:pos x="406" y="260"/>
                  </a:cxn>
                  <a:cxn ang="0">
                    <a:pos x="334" y="427"/>
                  </a:cxn>
                  <a:cxn ang="0">
                    <a:pos x="160" y="427"/>
                  </a:cxn>
                  <a:cxn ang="0">
                    <a:pos x="0" y="177"/>
                  </a:cxn>
                </a:cxnLst>
                <a:rect l="0" t="0" r="r" b="b"/>
                <a:pathLst>
                  <a:path w="448" h="427">
                    <a:moveTo>
                      <a:pt x="0" y="177"/>
                    </a:moveTo>
                    <a:lnTo>
                      <a:pt x="325" y="0"/>
                    </a:lnTo>
                    <a:lnTo>
                      <a:pt x="448" y="278"/>
                    </a:lnTo>
                    <a:lnTo>
                      <a:pt x="406" y="260"/>
                    </a:lnTo>
                    <a:lnTo>
                      <a:pt x="334" y="427"/>
                    </a:lnTo>
                    <a:lnTo>
                      <a:pt x="160" y="42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3" name="Freeform 15"/>
              <p:cNvSpPr>
                <a:spLocks/>
              </p:cNvSpPr>
              <p:nvPr/>
            </p:nvSpPr>
            <p:spPr bwMode="auto">
              <a:xfrm>
                <a:off x="4065" y="1026"/>
                <a:ext cx="114" cy="107"/>
              </a:xfrm>
              <a:custGeom>
                <a:avLst/>
                <a:gdLst/>
                <a:ahLst/>
                <a:cxnLst>
                  <a:cxn ang="0">
                    <a:pos x="123" y="107"/>
                  </a:cxn>
                  <a:cxn ang="0">
                    <a:pos x="40" y="0"/>
                  </a:cxn>
                  <a:cxn ang="0">
                    <a:pos x="0" y="107"/>
                  </a:cxn>
                  <a:cxn ang="0">
                    <a:pos x="123" y="107"/>
                  </a:cxn>
                </a:cxnLst>
                <a:rect l="0" t="0" r="r" b="b"/>
                <a:pathLst>
                  <a:path w="123" h="107">
                    <a:moveTo>
                      <a:pt x="123" y="107"/>
                    </a:moveTo>
                    <a:lnTo>
                      <a:pt x="40" y="0"/>
                    </a:lnTo>
                    <a:lnTo>
                      <a:pt x="0" y="107"/>
                    </a:lnTo>
                    <a:lnTo>
                      <a:pt x="123" y="107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4" name="Freeform 16"/>
              <p:cNvSpPr>
                <a:spLocks/>
              </p:cNvSpPr>
              <p:nvPr/>
            </p:nvSpPr>
            <p:spPr bwMode="auto">
              <a:xfrm>
                <a:off x="3786" y="-2"/>
                <a:ext cx="839" cy="1136"/>
              </a:xfrm>
              <a:custGeom>
                <a:avLst/>
                <a:gdLst/>
                <a:ahLst/>
                <a:cxnLst>
                  <a:cxn ang="0">
                    <a:pos x="539" y="1135"/>
                  </a:cxn>
                  <a:cxn ang="0">
                    <a:pos x="424" y="980"/>
                  </a:cxn>
                  <a:cxn ang="0">
                    <a:pos x="90" y="277"/>
                  </a:cxn>
                  <a:cxn ang="0">
                    <a:pos x="3" y="158"/>
                  </a:cxn>
                  <a:cxn ang="0">
                    <a:pos x="0" y="113"/>
                  </a:cxn>
                  <a:cxn ang="0">
                    <a:pos x="153" y="0"/>
                  </a:cxn>
                  <a:cxn ang="0">
                    <a:pos x="330" y="0"/>
                  </a:cxn>
                  <a:cxn ang="0">
                    <a:pos x="586" y="316"/>
                  </a:cxn>
                  <a:cxn ang="0">
                    <a:pos x="616" y="448"/>
                  </a:cxn>
                  <a:cxn ang="0">
                    <a:pos x="716" y="606"/>
                  </a:cxn>
                  <a:cxn ang="0">
                    <a:pos x="827" y="795"/>
                  </a:cxn>
                  <a:cxn ang="0">
                    <a:pos x="908" y="921"/>
                  </a:cxn>
                  <a:cxn ang="0">
                    <a:pos x="586" y="1136"/>
                  </a:cxn>
                  <a:cxn ang="0">
                    <a:pos x="539" y="1135"/>
                  </a:cxn>
                </a:cxnLst>
                <a:rect l="0" t="0" r="r" b="b"/>
                <a:pathLst>
                  <a:path w="908" h="1136">
                    <a:moveTo>
                      <a:pt x="539" y="1135"/>
                    </a:moveTo>
                    <a:lnTo>
                      <a:pt x="424" y="980"/>
                    </a:lnTo>
                    <a:lnTo>
                      <a:pt x="90" y="277"/>
                    </a:lnTo>
                    <a:lnTo>
                      <a:pt x="3" y="158"/>
                    </a:lnTo>
                    <a:lnTo>
                      <a:pt x="0" y="113"/>
                    </a:lnTo>
                    <a:lnTo>
                      <a:pt x="153" y="0"/>
                    </a:lnTo>
                    <a:lnTo>
                      <a:pt x="330" y="0"/>
                    </a:lnTo>
                    <a:lnTo>
                      <a:pt x="586" y="316"/>
                    </a:lnTo>
                    <a:lnTo>
                      <a:pt x="616" y="448"/>
                    </a:lnTo>
                    <a:lnTo>
                      <a:pt x="716" y="606"/>
                    </a:lnTo>
                    <a:lnTo>
                      <a:pt x="827" y="795"/>
                    </a:lnTo>
                    <a:lnTo>
                      <a:pt x="908" y="921"/>
                    </a:lnTo>
                    <a:lnTo>
                      <a:pt x="586" y="1136"/>
                    </a:lnTo>
                    <a:lnTo>
                      <a:pt x="539" y="113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5" name="Freeform 17"/>
              <p:cNvSpPr>
                <a:spLocks/>
              </p:cNvSpPr>
              <p:nvPr/>
            </p:nvSpPr>
            <p:spPr bwMode="auto">
              <a:xfrm>
                <a:off x="3789" y="0"/>
                <a:ext cx="80" cy="51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51"/>
                  </a:cxn>
                  <a:cxn ang="0">
                    <a:pos x="0" y="33"/>
                  </a:cxn>
                  <a:cxn ang="0">
                    <a:pos x="54" y="0"/>
                  </a:cxn>
                  <a:cxn ang="0">
                    <a:pos x="87" y="0"/>
                  </a:cxn>
                </a:cxnLst>
                <a:rect l="0" t="0" r="r" b="b"/>
                <a:pathLst>
                  <a:path w="87" h="51">
                    <a:moveTo>
                      <a:pt x="87" y="0"/>
                    </a:moveTo>
                    <a:lnTo>
                      <a:pt x="0" y="51"/>
                    </a:lnTo>
                    <a:lnTo>
                      <a:pt x="0" y="33"/>
                    </a:lnTo>
                    <a:lnTo>
                      <a:pt x="5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6" name="Freeform 18"/>
              <p:cNvSpPr>
                <a:spLocks/>
              </p:cNvSpPr>
              <p:nvPr/>
            </p:nvSpPr>
            <p:spPr bwMode="auto">
              <a:xfrm>
                <a:off x="4144" y="-2"/>
                <a:ext cx="72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32"/>
                  </a:cxn>
                  <a:cxn ang="0">
                    <a:pos x="77" y="0"/>
                  </a:cxn>
                  <a:cxn ang="0">
                    <a:pos x="0" y="0"/>
                  </a:cxn>
                </a:cxnLst>
                <a:rect l="0" t="0" r="r" b="b"/>
                <a:pathLst>
                  <a:path w="77" h="32">
                    <a:moveTo>
                      <a:pt x="0" y="0"/>
                    </a:moveTo>
                    <a:lnTo>
                      <a:pt x="30" y="32"/>
                    </a:lnTo>
                    <a:lnTo>
                      <a:pt x="7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7" name="Freeform 19"/>
              <p:cNvSpPr>
                <a:spLocks/>
              </p:cNvSpPr>
              <p:nvPr/>
            </p:nvSpPr>
            <p:spPr bwMode="auto">
              <a:xfrm>
                <a:off x="4203" y="-2"/>
                <a:ext cx="335" cy="193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96" y="193"/>
                  </a:cxn>
                  <a:cxn ang="0">
                    <a:pos x="362" y="0"/>
                  </a:cxn>
                  <a:cxn ang="0">
                    <a:pos x="90" y="0"/>
                  </a:cxn>
                  <a:cxn ang="0">
                    <a:pos x="0" y="65"/>
                  </a:cxn>
                </a:cxnLst>
                <a:rect l="0" t="0" r="r" b="b"/>
                <a:pathLst>
                  <a:path w="362" h="193">
                    <a:moveTo>
                      <a:pt x="0" y="65"/>
                    </a:moveTo>
                    <a:lnTo>
                      <a:pt x="96" y="193"/>
                    </a:lnTo>
                    <a:lnTo>
                      <a:pt x="362" y="0"/>
                    </a:lnTo>
                    <a:lnTo>
                      <a:pt x="90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8" name="Freeform 20"/>
              <p:cNvSpPr>
                <a:spLocks/>
              </p:cNvSpPr>
              <p:nvPr/>
            </p:nvSpPr>
            <p:spPr bwMode="auto">
              <a:xfrm>
                <a:off x="4322" y="6"/>
                <a:ext cx="383" cy="350"/>
              </a:xfrm>
              <a:custGeom>
                <a:avLst/>
                <a:gdLst/>
                <a:ahLst/>
                <a:cxnLst>
                  <a:cxn ang="0">
                    <a:pos x="0" y="216"/>
                  </a:cxn>
                  <a:cxn ang="0">
                    <a:pos x="102" y="351"/>
                  </a:cxn>
                  <a:cxn ang="0">
                    <a:pos x="189" y="303"/>
                  </a:cxn>
                  <a:cxn ang="0">
                    <a:pos x="414" y="138"/>
                  </a:cxn>
                  <a:cxn ang="0">
                    <a:pos x="303" y="0"/>
                  </a:cxn>
                  <a:cxn ang="0">
                    <a:pos x="0" y="216"/>
                  </a:cxn>
                </a:cxnLst>
                <a:rect l="0" t="0" r="r" b="b"/>
                <a:pathLst>
                  <a:path w="414" h="351">
                    <a:moveTo>
                      <a:pt x="0" y="216"/>
                    </a:moveTo>
                    <a:lnTo>
                      <a:pt x="102" y="351"/>
                    </a:lnTo>
                    <a:lnTo>
                      <a:pt x="189" y="303"/>
                    </a:lnTo>
                    <a:lnTo>
                      <a:pt x="414" y="138"/>
                    </a:lnTo>
                    <a:lnTo>
                      <a:pt x="303" y="0"/>
                    </a:lnTo>
                    <a:lnTo>
                      <a:pt x="0" y="216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49" name="Freeform 21"/>
              <p:cNvSpPr>
                <a:spLocks/>
              </p:cNvSpPr>
              <p:nvPr/>
            </p:nvSpPr>
            <p:spPr bwMode="auto">
              <a:xfrm>
                <a:off x="4441" y="278"/>
                <a:ext cx="278" cy="347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99" y="61"/>
                  </a:cxn>
                  <a:cxn ang="0">
                    <a:pos x="180" y="0"/>
                  </a:cxn>
                  <a:cxn ang="0">
                    <a:pos x="300" y="185"/>
                  </a:cxn>
                  <a:cxn ang="0">
                    <a:pos x="249" y="284"/>
                  </a:cxn>
                  <a:cxn ang="0">
                    <a:pos x="141" y="347"/>
                  </a:cxn>
                  <a:cxn ang="0">
                    <a:pos x="0" y="123"/>
                  </a:cxn>
                </a:cxnLst>
                <a:rect l="0" t="0" r="r" b="b"/>
                <a:pathLst>
                  <a:path w="300" h="347">
                    <a:moveTo>
                      <a:pt x="0" y="123"/>
                    </a:moveTo>
                    <a:lnTo>
                      <a:pt x="99" y="61"/>
                    </a:lnTo>
                    <a:lnTo>
                      <a:pt x="180" y="0"/>
                    </a:lnTo>
                    <a:lnTo>
                      <a:pt x="300" y="185"/>
                    </a:lnTo>
                    <a:lnTo>
                      <a:pt x="249" y="284"/>
                    </a:lnTo>
                    <a:lnTo>
                      <a:pt x="141" y="347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50" name="Freeform 22"/>
              <p:cNvSpPr>
                <a:spLocks/>
              </p:cNvSpPr>
              <p:nvPr/>
            </p:nvSpPr>
            <p:spPr bwMode="auto">
              <a:xfrm>
                <a:off x="4810" y="485"/>
                <a:ext cx="311" cy="242"/>
              </a:xfrm>
              <a:custGeom>
                <a:avLst/>
                <a:gdLst/>
                <a:ahLst/>
                <a:cxnLst>
                  <a:cxn ang="0">
                    <a:pos x="144" y="243"/>
                  </a:cxn>
                  <a:cxn ang="0">
                    <a:pos x="0" y="54"/>
                  </a:cxn>
                  <a:cxn ang="0">
                    <a:pos x="123" y="3"/>
                  </a:cxn>
                  <a:cxn ang="0">
                    <a:pos x="165" y="0"/>
                  </a:cxn>
                  <a:cxn ang="0">
                    <a:pos x="204" y="18"/>
                  </a:cxn>
                  <a:cxn ang="0">
                    <a:pos x="261" y="57"/>
                  </a:cxn>
                  <a:cxn ang="0">
                    <a:pos x="336" y="129"/>
                  </a:cxn>
                  <a:cxn ang="0">
                    <a:pos x="144" y="243"/>
                  </a:cxn>
                </a:cxnLst>
                <a:rect l="0" t="0" r="r" b="b"/>
                <a:pathLst>
                  <a:path w="336" h="243">
                    <a:moveTo>
                      <a:pt x="144" y="243"/>
                    </a:moveTo>
                    <a:lnTo>
                      <a:pt x="0" y="54"/>
                    </a:lnTo>
                    <a:lnTo>
                      <a:pt x="123" y="3"/>
                    </a:lnTo>
                    <a:lnTo>
                      <a:pt x="165" y="0"/>
                    </a:lnTo>
                    <a:lnTo>
                      <a:pt x="204" y="18"/>
                    </a:lnTo>
                    <a:lnTo>
                      <a:pt x="261" y="57"/>
                    </a:lnTo>
                    <a:lnTo>
                      <a:pt x="336" y="129"/>
                    </a:lnTo>
                    <a:lnTo>
                      <a:pt x="144" y="243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51" name="Freeform 23"/>
              <p:cNvSpPr>
                <a:spLocks/>
              </p:cNvSpPr>
              <p:nvPr/>
            </p:nvSpPr>
            <p:spPr bwMode="auto">
              <a:xfrm>
                <a:off x="4654" y="-2"/>
                <a:ext cx="226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113"/>
                  </a:cxn>
                  <a:cxn ang="0">
                    <a:pos x="244" y="0"/>
                  </a:cxn>
                  <a:cxn ang="0">
                    <a:pos x="0" y="0"/>
                  </a:cxn>
                </a:cxnLst>
                <a:rect l="0" t="0" r="r" b="b"/>
                <a:pathLst>
                  <a:path w="244" h="113">
                    <a:moveTo>
                      <a:pt x="0" y="0"/>
                    </a:moveTo>
                    <a:lnTo>
                      <a:pt x="91" y="113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52" name="Freeform 24"/>
              <p:cNvSpPr>
                <a:spLocks/>
              </p:cNvSpPr>
              <p:nvPr/>
            </p:nvSpPr>
            <p:spPr bwMode="auto">
              <a:xfrm>
                <a:off x="4769" y="0"/>
                <a:ext cx="555" cy="589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132" y="321"/>
                  </a:cxn>
                  <a:cxn ang="0">
                    <a:pos x="156" y="438"/>
                  </a:cxn>
                  <a:cxn ang="0">
                    <a:pos x="216" y="435"/>
                  </a:cxn>
                  <a:cxn ang="0">
                    <a:pos x="264" y="450"/>
                  </a:cxn>
                  <a:cxn ang="0">
                    <a:pos x="339" y="501"/>
                  </a:cxn>
                  <a:cxn ang="0">
                    <a:pos x="435" y="591"/>
                  </a:cxn>
                  <a:cxn ang="0">
                    <a:pos x="600" y="501"/>
                  </a:cxn>
                  <a:cxn ang="0">
                    <a:pos x="216" y="0"/>
                  </a:cxn>
                  <a:cxn ang="0">
                    <a:pos x="192" y="3"/>
                  </a:cxn>
                  <a:cxn ang="0">
                    <a:pos x="0" y="141"/>
                  </a:cxn>
                </a:cxnLst>
                <a:rect l="0" t="0" r="r" b="b"/>
                <a:pathLst>
                  <a:path w="600" h="591">
                    <a:moveTo>
                      <a:pt x="0" y="141"/>
                    </a:moveTo>
                    <a:lnTo>
                      <a:pt x="132" y="321"/>
                    </a:lnTo>
                    <a:lnTo>
                      <a:pt x="156" y="438"/>
                    </a:lnTo>
                    <a:lnTo>
                      <a:pt x="216" y="435"/>
                    </a:lnTo>
                    <a:lnTo>
                      <a:pt x="264" y="450"/>
                    </a:lnTo>
                    <a:lnTo>
                      <a:pt x="339" y="501"/>
                    </a:lnTo>
                    <a:lnTo>
                      <a:pt x="435" y="591"/>
                    </a:lnTo>
                    <a:lnTo>
                      <a:pt x="600" y="501"/>
                    </a:lnTo>
                    <a:lnTo>
                      <a:pt x="216" y="0"/>
                    </a:lnTo>
                    <a:lnTo>
                      <a:pt x="192" y="3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53" name="Freeform 25"/>
              <p:cNvSpPr>
                <a:spLocks/>
              </p:cNvSpPr>
              <p:nvPr/>
            </p:nvSpPr>
            <p:spPr bwMode="auto">
              <a:xfrm>
                <a:off x="5024" y="-2"/>
                <a:ext cx="736" cy="481"/>
              </a:xfrm>
              <a:custGeom>
                <a:avLst/>
                <a:gdLst/>
                <a:ahLst/>
                <a:cxnLst>
                  <a:cxn ang="0">
                    <a:pos x="366" y="481"/>
                  </a:cxn>
                  <a:cxn ang="0">
                    <a:pos x="0" y="0"/>
                  </a:cxn>
                  <a:cxn ang="0">
                    <a:pos x="606" y="0"/>
                  </a:cxn>
                  <a:cxn ang="0">
                    <a:pos x="795" y="235"/>
                  </a:cxn>
                  <a:cxn ang="0">
                    <a:pos x="795" y="257"/>
                  </a:cxn>
                  <a:cxn ang="0">
                    <a:pos x="366" y="481"/>
                  </a:cxn>
                </a:cxnLst>
                <a:rect l="0" t="0" r="r" b="b"/>
                <a:pathLst>
                  <a:path w="795" h="481">
                    <a:moveTo>
                      <a:pt x="366" y="481"/>
                    </a:moveTo>
                    <a:lnTo>
                      <a:pt x="0" y="0"/>
                    </a:lnTo>
                    <a:lnTo>
                      <a:pt x="606" y="0"/>
                    </a:lnTo>
                    <a:lnTo>
                      <a:pt x="795" y="235"/>
                    </a:lnTo>
                    <a:lnTo>
                      <a:pt x="795" y="257"/>
                    </a:lnTo>
                    <a:lnTo>
                      <a:pt x="366" y="481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54" name="Freeform 26"/>
              <p:cNvSpPr>
                <a:spLocks/>
              </p:cNvSpPr>
              <p:nvPr/>
            </p:nvSpPr>
            <p:spPr bwMode="auto">
              <a:xfrm>
                <a:off x="4663" y="709"/>
                <a:ext cx="83" cy="1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6" y="0"/>
                  </a:cxn>
                  <a:cxn ang="0">
                    <a:pos x="90" y="105"/>
                  </a:cxn>
                  <a:cxn ang="0">
                    <a:pos x="54" y="123"/>
                  </a:cxn>
                  <a:cxn ang="0">
                    <a:pos x="0" y="15"/>
                  </a:cxn>
                </a:cxnLst>
                <a:rect l="0" t="0" r="r" b="b"/>
                <a:pathLst>
                  <a:path w="90" h="123">
                    <a:moveTo>
                      <a:pt x="0" y="15"/>
                    </a:moveTo>
                    <a:lnTo>
                      <a:pt x="36" y="0"/>
                    </a:lnTo>
                    <a:lnTo>
                      <a:pt x="90" y="105"/>
                    </a:lnTo>
                    <a:lnTo>
                      <a:pt x="54" y="12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E5D99F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55" name="Freeform 27"/>
              <p:cNvSpPr>
                <a:spLocks/>
              </p:cNvSpPr>
              <p:nvPr/>
            </p:nvSpPr>
            <p:spPr bwMode="auto">
              <a:xfrm>
                <a:off x="4641" y="191"/>
                <a:ext cx="195" cy="228"/>
              </a:xfrm>
              <a:custGeom>
                <a:avLst/>
                <a:gdLst/>
                <a:ahLst/>
                <a:cxnLst>
                  <a:cxn ang="0">
                    <a:pos x="0" y="69"/>
                  </a:cxn>
                  <a:cxn ang="0">
                    <a:pos x="96" y="228"/>
                  </a:cxn>
                  <a:cxn ang="0">
                    <a:pos x="120" y="225"/>
                  </a:cxn>
                  <a:cxn ang="0">
                    <a:pos x="144" y="216"/>
                  </a:cxn>
                  <a:cxn ang="0">
                    <a:pos x="171" y="183"/>
                  </a:cxn>
                  <a:cxn ang="0">
                    <a:pos x="210" y="162"/>
                  </a:cxn>
                  <a:cxn ang="0">
                    <a:pos x="90" y="0"/>
                  </a:cxn>
                  <a:cxn ang="0">
                    <a:pos x="0" y="69"/>
                  </a:cxn>
                </a:cxnLst>
                <a:rect l="0" t="0" r="r" b="b"/>
                <a:pathLst>
                  <a:path w="210" h="228">
                    <a:moveTo>
                      <a:pt x="0" y="69"/>
                    </a:moveTo>
                    <a:lnTo>
                      <a:pt x="96" y="228"/>
                    </a:lnTo>
                    <a:lnTo>
                      <a:pt x="120" y="225"/>
                    </a:lnTo>
                    <a:lnTo>
                      <a:pt x="144" y="216"/>
                    </a:lnTo>
                    <a:lnTo>
                      <a:pt x="171" y="183"/>
                    </a:lnTo>
                    <a:lnTo>
                      <a:pt x="210" y="162"/>
                    </a:lnTo>
                    <a:lnTo>
                      <a:pt x="90" y="0"/>
                    </a:lnTo>
                    <a:lnTo>
                      <a:pt x="0" y="6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  <p:sp>
            <p:nvSpPr>
              <p:cNvPr id="150556" name="Freeform 28"/>
              <p:cNvSpPr>
                <a:spLocks/>
              </p:cNvSpPr>
              <p:nvPr/>
            </p:nvSpPr>
            <p:spPr bwMode="auto">
              <a:xfrm>
                <a:off x="4616" y="560"/>
                <a:ext cx="275" cy="311"/>
              </a:xfrm>
              <a:custGeom>
                <a:avLst/>
                <a:gdLst/>
                <a:ahLst/>
                <a:cxnLst>
                  <a:cxn ang="0">
                    <a:pos x="0" y="138"/>
                  </a:cxn>
                  <a:cxn ang="0">
                    <a:pos x="96" y="312"/>
                  </a:cxn>
                  <a:cxn ang="0">
                    <a:pos x="297" y="189"/>
                  </a:cxn>
                  <a:cxn ang="0">
                    <a:pos x="153" y="0"/>
                  </a:cxn>
                </a:cxnLst>
                <a:rect l="0" t="0" r="r" b="b"/>
                <a:pathLst>
                  <a:path w="297" h="312">
                    <a:moveTo>
                      <a:pt x="0" y="138"/>
                    </a:moveTo>
                    <a:lnTo>
                      <a:pt x="96" y="312"/>
                    </a:lnTo>
                    <a:lnTo>
                      <a:pt x="297" y="189"/>
                    </a:lnTo>
                    <a:lnTo>
                      <a:pt x="153" y="0"/>
                    </a:lnTo>
                  </a:path>
                </a:pathLst>
              </a:custGeom>
              <a:noFill/>
              <a:ln w="19050" cap="flat" cmpd="sng">
                <a:solidFill>
                  <a:srgbClr val="E5D99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nb-NO"/>
              </a:p>
            </p:txBody>
          </p:sp>
        </p:grpSp>
      </p:grpSp>
      <p:grpSp>
        <p:nvGrpSpPr>
          <p:cNvPr id="150557" name="Group 29"/>
          <p:cNvGrpSpPr>
            <a:grpSpLocks/>
          </p:cNvGrpSpPr>
          <p:nvPr/>
        </p:nvGrpSpPr>
        <p:grpSpPr bwMode="auto">
          <a:xfrm>
            <a:off x="0" y="0"/>
            <a:ext cx="511175" cy="6858000"/>
            <a:chOff x="0" y="0"/>
            <a:chExt cx="322" cy="4320"/>
          </a:xfrm>
        </p:grpSpPr>
        <p:sp>
          <p:nvSpPr>
            <p:cNvPr id="150558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59" name="Rectangle 31"/>
            <p:cNvSpPr>
              <a:spLocks noChangeArrowheads="1"/>
            </p:cNvSpPr>
            <p:nvPr/>
          </p:nvSpPr>
          <p:spPr bwMode="auto">
            <a:xfrm>
              <a:off x="0" y="455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0" name="Rectangle 32"/>
            <p:cNvSpPr>
              <a:spLocks noChangeArrowheads="1"/>
            </p:cNvSpPr>
            <p:nvPr/>
          </p:nvSpPr>
          <p:spPr bwMode="auto">
            <a:xfrm>
              <a:off x="0" y="908"/>
              <a:ext cx="322" cy="228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1" name="Rectangle 33"/>
            <p:cNvSpPr>
              <a:spLocks noChangeArrowheads="1"/>
            </p:cNvSpPr>
            <p:nvPr/>
          </p:nvSpPr>
          <p:spPr bwMode="auto">
            <a:xfrm>
              <a:off x="0" y="1366"/>
              <a:ext cx="322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2" name="Rectangle 34"/>
            <p:cNvSpPr>
              <a:spLocks noChangeArrowheads="1"/>
            </p:cNvSpPr>
            <p:nvPr/>
          </p:nvSpPr>
          <p:spPr bwMode="auto">
            <a:xfrm>
              <a:off x="0" y="1820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3" name="Rectangle 35"/>
            <p:cNvSpPr>
              <a:spLocks noChangeArrowheads="1"/>
            </p:cNvSpPr>
            <p:nvPr/>
          </p:nvSpPr>
          <p:spPr bwMode="auto">
            <a:xfrm>
              <a:off x="0" y="227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4" name="Rectangle 36"/>
            <p:cNvSpPr>
              <a:spLocks noChangeArrowheads="1"/>
            </p:cNvSpPr>
            <p:nvPr/>
          </p:nvSpPr>
          <p:spPr bwMode="auto">
            <a:xfrm>
              <a:off x="0" y="2729"/>
              <a:ext cx="321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5" name="Rectangle 37"/>
            <p:cNvSpPr>
              <a:spLocks noChangeArrowheads="1"/>
            </p:cNvSpPr>
            <p:nvPr/>
          </p:nvSpPr>
          <p:spPr bwMode="auto">
            <a:xfrm>
              <a:off x="1" y="3182"/>
              <a:ext cx="320" cy="226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6" name="Rectangle 38"/>
            <p:cNvSpPr>
              <a:spLocks noChangeArrowheads="1"/>
            </p:cNvSpPr>
            <p:nvPr/>
          </p:nvSpPr>
          <p:spPr bwMode="auto">
            <a:xfrm>
              <a:off x="0" y="3634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50567" name="Rectangle 39"/>
            <p:cNvSpPr>
              <a:spLocks noChangeArrowheads="1"/>
            </p:cNvSpPr>
            <p:nvPr/>
          </p:nvSpPr>
          <p:spPr bwMode="auto">
            <a:xfrm>
              <a:off x="0" y="4093"/>
              <a:ext cx="322" cy="227"/>
            </a:xfrm>
            <a:prstGeom prst="rect">
              <a:avLst/>
            </a:prstGeom>
            <a:solidFill>
              <a:srgbClr val="DA472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5056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>
                <a:solidFill>
                  <a:schemeClr val="tx1"/>
                </a:solidFill>
              </a:rPr>
              <a:t>Dispensasjonsvurderingen </a:t>
            </a:r>
          </a:p>
        </p:txBody>
      </p:sp>
      <p:sp>
        <p:nvSpPr>
          <p:cNvPr id="150569" name="Rectangle 4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	</a:t>
            </a:r>
            <a:endParaRPr lang="nb-NO" sz="1600"/>
          </a:p>
          <a:p>
            <a:endParaRPr lang="nb-NO" sz="1600"/>
          </a:p>
          <a:p>
            <a:endParaRPr lang="nb-NO"/>
          </a:p>
          <a:p>
            <a:pPr>
              <a:buFontTx/>
              <a:buNone/>
            </a:pPr>
            <a:endParaRPr lang="nb-NO"/>
          </a:p>
        </p:txBody>
      </p:sp>
      <p:sp>
        <p:nvSpPr>
          <p:cNvPr id="150570" name="Rectangle 42"/>
          <p:cNvSpPr>
            <a:spLocks noChangeArrowheads="1"/>
          </p:cNvSpPr>
          <p:nvPr/>
        </p:nvSpPr>
        <p:spPr bwMode="auto">
          <a:xfrm>
            <a:off x="971550" y="1700213"/>
            <a:ext cx="755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nb-NO"/>
              <a:t>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</p:txBody>
      </p:sp>
      <p:sp>
        <p:nvSpPr>
          <p:cNvPr id="150571" name="Text Box 43"/>
          <p:cNvSpPr txBox="1">
            <a:spLocks noChangeArrowheads="1"/>
          </p:cNvSpPr>
          <p:nvPr/>
        </p:nvSpPr>
        <p:spPr bwMode="auto">
          <a:xfrm>
            <a:off x="1042988" y="1484313"/>
            <a:ext cx="76327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  <a:p>
            <a:pPr marL="342900" indent="-342900" algn="l"/>
            <a:endParaRPr lang="nb-NO" i="1"/>
          </a:p>
        </p:txBody>
      </p:sp>
      <p:sp>
        <p:nvSpPr>
          <p:cNvPr id="150572" name="Text Box 44"/>
          <p:cNvSpPr txBox="1">
            <a:spLocks noChangeArrowheads="1"/>
          </p:cNvSpPr>
          <p:nvPr/>
        </p:nvSpPr>
        <p:spPr bwMode="auto">
          <a:xfrm>
            <a:off x="547688" y="1268413"/>
            <a:ext cx="8596312" cy="913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nb-NO"/>
          </a:p>
          <a:p>
            <a:pPr algn="l"/>
            <a:r>
              <a:rPr lang="nb-NO" u="sng"/>
              <a:t>Momenter i dispensasjonsvurderingen</a:t>
            </a:r>
          </a:p>
          <a:p>
            <a:pPr algn="l">
              <a:buFontTx/>
              <a:buChar char="•"/>
            </a:pPr>
            <a:endParaRPr lang="nb-NO" u="sng"/>
          </a:p>
          <a:p>
            <a:pPr algn="l"/>
            <a:r>
              <a:rPr lang="nb-NO"/>
              <a:t>Ot.ptp. nr 23 (2008 – 2009) s. 47:</a:t>
            </a:r>
          </a:p>
          <a:p>
            <a:pPr algn="l">
              <a:buFontTx/>
              <a:buChar char="•"/>
            </a:pPr>
            <a:endParaRPr lang="nb-NO"/>
          </a:p>
          <a:p>
            <a:pPr algn="l"/>
            <a:r>
              <a:rPr lang="nb-NO" i="1"/>
              <a:t>”(…) fordelen ved å gi dispensasjon [må] anses for å være klart større enn ulempene for </a:t>
            </a:r>
            <a:r>
              <a:rPr lang="nb-NO" b="1" i="1"/>
              <a:t>friluftsliv</a:t>
            </a:r>
            <a:r>
              <a:rPr lang="nb-NO" i="1"/>
              <a:t>, </a:t>
            </a:r>
            <a:r>
              <a:rPr lang="nb-NO" b="1" i="1"/>
              <a:t>naturmiljøet eller allmenne interesser”</a:t>
            </a:r>
          </a:p>
          <a:p>
            <a:pPr algn="l"/>
            <a:endParaRPr lang="nb-NO" b="1" i="1"/>
          </a:p>
          <a:p>
            <a:pPr algn="l"/>
            <a:r>
              <a:rPr lang="nb-NO" i="1"/>
              <a:t> </a:t>
            </a:r>
          </a:p>
          <a:p>
            <a:pPr algn="l"/>
            <a:r>
              <a:rPr lang="nb-NO" i="1"/>
              <a:t>”Det bør kunne gis dispensasjon for mindre tiltak på eller i forbindelse med eksisterende bebyggelse til lovlig bruk, for eksempel for å få </a:t>
            </a:r>
            <a:r>
              <a:rPr lang="nb-NO" b="1" i="1" u="sng"/>
              <a:t>bedre sanitærløsninger</a:t>
            </a:r>
            <a:r>
              <a:rPr lang="nb-NO" i="1"/>
              <a:t> eller en mer </a:t>
            </a:r>
            <a:r>
              <a:rPr lang="nb-NO" b="1" i="1" u="sng"/>
              <a:t>tidsmessig planløsning</a:t>
            </a:r>
            <a:r>
              <a:rPr lang="nb-NO" i="1"/>
              <a:t> dersom dette ikke har negativ betydning for naturkvaliteter og friluftslivskvaliteter i området. Dette vil for eksempel kunne være aktuelt i forbindelse med </a:t>
            </a:r>
            <a:r>
              <a:rPr lang="nb-NO" b="1" i="1" u="sng"/>
              <a:t>hytter eller etablerte lokalsamfunn i Marka</a:t>
            </a:r>
            <a:r>
              <a:rPr lang="nb-NO" i="1"/>
              <a:t>. Som etter plan- og bygningslovens § 19-1 første ledd kan det etter første ledd annet punktum settes vilkår for dispensasjonen, jf. merknadene til denne bestemmelsen i Ot.prp. nr. 32”. </a:t>
            </a:r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 i="1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/>
            <a:endParaRPr lang="nb-NO"/>
          </a:p>
          <a:p>
            <a:pPr algn="l">
              <a:buFontTx/>
              <a:buChar char="•"/>
            </a:pPr>
            <a:r>
              <a:rPr lang="nb-NO"/>
              <a:t> Byggeforbud i Marka.</a:t>
            </a:r>
          </a:p>
          <a:p>
            <a:pPr algn="l">
              <a:buFontTx/>
              <a:buChar char="•"/>
            </a:pPr>
            <a:endParaRPr lang="nb-NO"/>
          </a:p>
          <a:p>
            <a:pPr algn="l">
              <a:buFontTx/>
              <a:buChar char="•"/>
            </a:pPr>
            <a:r>
              <a:rPr lang="nb-NO"/>
              <a:t> Dispensasjonsadgangen er etter forarbeidene begrenset, jf. Ot.prp. nr 23 (2008 – 2009)</a:t>
            </a:r>
          </a:p>
          <a:p>
            <a:pPr algn="l"/>
            <a:endParaRPr lang="nb-NO"/>
          </a:p>
          <a:p>
            <a:pPr algn="l">
              <a:buFontTx/>
              <a:buChar char="•"/>
            </a:pPr>
            <a:r>
              <a:rPr lang="nb-NO"/>
              <a:t>  </a:t>
            </a:r>
          </a:p>
          <a:p>
            <a:endParaRPr lang="nb-NO"/>
          </a:p>
          <a:p>
            <a:endParaRPr lang="nb-NO"/>
          </a:p>
        </p:txBody>
      </p:sp>
      <p:sp>
        <p:nvSpPr>
          <p:cNvPr id="15057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l"/>
            <a:endParaRPr lang="nb-NO" sz="1800"/>
          </a:p>
        </p:txBody>
      </p:sp>
      <p:sp>
        <p:nvSpPr>
          <p:cNvPr id="15057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l"/>
            <a:endParaRPr lang="nb-NO" sz="1800"/>
          </a:p>
        </p:txBody>
      </p:sp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l"/>
            <a:endParaRPr lang="nb-NO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1153</Words>
  <Application>Microsoft Office PowerPoint</Application>
  <PresentationFormat>Skjermfremvisning (4:3)</PresentationFormat>
  <Paragraphs>545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4" baseType="lpstr">
      <vt:lpstr>Arial</vt:lpstr>
      <vt:lpstr>Wingdings</vt:lpstr>
      <vt:lpstr>Standard utforming</vt:lpstr>
      <vt:lpstr>Lysbilde 1</vt:lpstr>
      <vt:lpstr>Markalovens geografiske virkeområde i Oslo:</vt:lpstr>
      <vt:lpstr>Forholdet mellom plan- og bygningsloven og markaloven</vt:lpstr>
      <vt:lpstr>Forholdet mellom plan- og bygningsloven og markaloven</vt:lpstr>
      <vt:lpstr>Lysbilde 5</vt:lpstr>
      <vt:lpstr>Lysbilde 6</vt:lpstr>
      <vt:lpstr>Hovedregel § 5: Bygge- og anleggstiltak er forbudt i Marka </vt:lpstr>
      <vt:lpstr>Saksbehandling etter markaloven/ Dispensasjon fra byggeforbudet:  Markaloven § 15</vt:lpstr>
      <vt:lpstr>Dispensasjonsvurderingen </vt:lpstr>
      <vt:lpstr>Kompetanse etter dispensasjonsbestemmelsen</vt:lpstr>
      <vt:lpstr>PBE konkluderer med at søknaden om dispensasjon må avslås……</vt:lpstr>
      <vt:lpstr>PBE konkluderer med at dispensasjon kan gis…….</vt:lpstr>
      <vt:lpstr>PBE konkluderer med at dispensasjon kan gis…….forts.</vt:lpstr>
      <vt:lpstr>Søknadsdokumentasjon i marka-sak</vt:lpstr>
      <vt:lpstr>Unntak : Markaloven § 5 annet ledd</vt:lpstr>
      <vt:lpstr>Kompetanse etter unntaksbestemmelsene</vt:lpstr>
      <vt:lpstr>Saksbehandlingen etter unntaksbestemmelsene</vt:lpstr>
      <vt:lpstr>Saksbehandlingen etter § 14</vt:lpstr>
      <vt:lpstr>Saksbehandling etter markaloven § 14 kan resultere i følgende:</vt:lpstr>
      <vt:lpstr>Saksbehandling av tiltaket etter plan- og bygningsloven</vt:lpstr>
      <vt:lpstr>Klage på markavedtak (§16)</vt:lpstr>
    </vt:vector>
  </TitlesOfParts>
  <Company>Oslo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Klikk for å redigere tittelstil</dc:title>
  <dc:creator>Plan -og bygningsetaten</dc:creator>
  <cp:lastModifiedBy>fmoatme</cp:lastModifiedBy>
  <cp:revision>67</cp:revision>
  <dcterms:created xsi:type="dcterms:W3CDTF">2006-08-18T10:50:13Z</dcterms:created>
  <dcterms:modified xsi:type="dcterms:W3CDTF">2014-04-25T13:11:52Z</dcterms:modified>
</cp:coreProperties>
</file>